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handoutMasterIdLst>
    <p:handoutMasterId r:id="rId16"/>
  </p:handoutMasterIdLst>
  <p:sldIdLst>
    <p:sldId id="256" r:id="rId2"/>
    <p:sldId id="415" r:id="rId3"/>
    <p:sldId id="409" r:id="rId4"/>
    <p:sldId id="259" r:id="rId5"/>
    <p:sldId id="260" r:id="rId6"/>
    <p:sldId id="261" r:id="rId7"/>
    <p:sldId id="369" r:id="rId8"/>
    <p:sldId id="370" r:id="rId9"/>
    <p:sldId id="371" r:id="rId10"/>
    <p:sldId id="372" r:id="rId11"/>
    <p:sldId id="373" r:id="rId12"/>
    <p:sldId id="374" r:id="rId13"/>
    <p:sldId id="416"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11/02/2025</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p14="http://schemas.microsoft.com/office/powerpoint/2010/main" xmlns=""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11/2/2025</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p14="http://schemas.microsoft.com/office/powerpoint/2010/main" xmlns=""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56683" y="-41610"/>
            <a:ext cx="926011" cy="6936959"/>
          </a:xfrm>
          <a:prstGeom prst="rect">
            <a:avLst/>
          </a:prstGeom>
        </p:spPr>
      </p:pic>
    </p:spTree>
    <p:extLst>
      <p:ext uri="{BB962C8B-B14F-4D97-AF65-F5344CB8AC3E}">
        <p14:creationId xmlns:p14="http://schemas.microsoft.com/office/powerpoint/2010/main" xmlns=""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11/02/2025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p14="http://schemas.microsoft.com/office/powerpoint/2010/main" xmlns=""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p14="http://schemas.microsoft.com/office/powerpoint/2010/main" xmlns=""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xmlns=""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p14="http://schemas.microsoft.com/office/powerpoint/2010/main" xmlns=""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p14="http://schemas.microsoft.com/office/powerpoint/2010/main" xmlns=""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3970318"/>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3200" b="1" dirty="0" smtClean="0">
                <a:solidFill>
                  <a:srgbClr val="003399"/>
                </a:solidFill>
              </a:rPr>
              <a:t>1. ΤΙ ΕΙΝΑΙ ΤΟ ΑΓΧΟΣ</a:t>
            </a:r>
            <a:r>
              <a:rPr lang="en-GB" sz="3200" b="1" dirty="0" smtClean="0">
                <a:solidFill>
                  <a:srgbClr val="003399"/>
                </a:solidFill>
              </a:rPr>
              <a:t> </a:t>
            </a:r>
            <a:endParaRPr lang="en-GB" sz="32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εργασιακό άγχος δεν είναι ασθένεια</a:t>
            </a:r>
            <a:endParaRPr lang="en-GB" noProof="0" dirty="0"/>
          </a:p>
        </p:txBody>
      </p:sp>
      <p:sp>
        <p:nvSpPr>
          <p:cNvPr id="3" name="Content Placeholder 2"/>
          <p:cNvSpPr>
            <a:spLocks noGrp="1"/>
          </p:cNvSpPr>
          <p:nvPr>
            <p:ph sz="half" idx="1"/>
          </p:nvPr>
        </p:nvSpPr>
        <p:spPr>
          <a:xfrm>
            <a:off x="600000" y="1116000"/>
            <a:ext cx="10079833" cy="4860000"/>
          </a:xfrm>
        </p:spPr>
        <p:txBody>
          <a:bodyPr/>
          <a:lstStyle/>
          <a:p>
            <a:r>
              <a:rPr lang="el-GR" dirty="0"/>
              <a:t>Παρόλο που οι άνθρωποι λένε ότι «υποφέρουν από άγχος», αυτό που εννοούν στην πραγματικότητα είναι ότι υποφέρουν από τις επιπτώσεις του άγχους. Όπως περιγράφεται σε αυτόν τον ηλεκτρονικό οδηγό, αυτές οι επιπτώσεις μπορούν να επηρεάσουν το πώς αισθανόμαστε, σκεφτόμαστε ή συμπεριφερόμαστε. Μερικά άτομα μπορεί να αισθάνονται κατάθλιψη ή εκνευρισμό σχετικά με το ότι δεν μπορούν να αντεπεξέλθουν στις υποχρεώσεις τους. Άλλοι μπορεί να δυσκολεύονται να συγκεντρωθούν ή να σκεφτούν ξεκάθαρα. Άλλοι μπορεί να νιώθουν διαρκώς κουρασμένοι. Ωστόσο τους είναι αδύνατον να χαλαρώσουν ή να κοιμηθούν καλά, και έτσι νιώθουν ακόμα πιο κουρασμένοι. Άλλοι κλείνονται στον εαυτό τους ή είναι λιγότερο ομιλητικοί από </a:t>
            </a:r>
            <a:r>
              <a:rPr lang="el-GR" dirty="0" err="1"/>
              <a:t>ό,τι</a:t>
            </a:r>
            <a:r>
              <a:rPr lang="el-GR" dirty="0"/>
              <a:t> συνήθως. </a:t>
            </a:r>
            <a:endParaRPr lang="en-GB" noProof="0" dirty="0"/>
          </a:p>
        </p:txBody>
      </p:sp>
      <p:sp>
        <p:nvSpPr>
          <p:cNvPr id="8"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spTree>
    <p:extLst>
      <p:ext uri="{BB962C8B-B14F-4D97-AF65-F5344CB8AC3E}">
        <p14:creationId xmlns:p14="http://schemas.microsoft.com/office/powerpoint/2010/main" xmlns="" val="5318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74633" y="2927320"/>
            <a:ext cx="3505200" cy="3505200"/>
          </a:xfrm>
          <a:prstGeom prst="rect">
            <a:avLst/>
          </a:prstGeom>
        </p:spPr>
      </p:pic>
      <p:sp>
        <p:nvSpPr>
          <p:cNvPr id="2" name="Title 1"/>
          <p:cNvSpPr>
            <a:spLocks noGrp="1"/>
          </p:cNvSpPr>
          <p:nvPr>
            <p:ph type="title"/>
          </p:nvPr>
        </p:nvSpPr>
        <p:spPr/>
        <p:txBody>
          <a:bodyPr/>
          <a:lstStyle/>
          <a:p>
            <a:r>
              <a:rPr lang="el-GR" dirty="0"/>
              <a:t>Το άγχος μπορεί να σας κάνει να αρρωστήσετε</a:t>
            </a:r>
            <a:endParaRPr lang="en-GB" noProof="0" dirty="0"/>
          </a:p>
        </p:txBody>
      </p:sp>
      <p:sp>
        <p:nvSpPr>
          <p:cNvPr id="3" name="Content Placeholder 2"/>
          <p:cNvSpPr>
            <a:spLocks noGrp="1"/>
          </p:cNvSpPr>
          <p:nvPr>
            <p:ph sz="half" idx="1"/>
          </p:nvPr>
        </p:nvSpPr>
        <p:spPr>
          <a:xfrm>
            <a:off x="600000" y="1116001"/>
            <a:ext cx="10080000" cy="2222286"/>
          </a:xfrm>
        </p:spPr>
        <p:txBody>
          <a:bodyPr>
            <a:normAutofit lnSpcReduction="10000"/>
          </a:bodyPr>
          <a:lstStyle/>
          <a:p>
            <a:r>
              <a:rPr lang="el-GR" dirty="0"/>
              <a:t>Παρόλο που το άγχος δεν είναι ασθένεια, μπορεί να μας κάνει να αρρωστήσουμε, επειδή αλλάζει τον τρόπο με τον οποίο λειτουργεί το σώμα μας. Σε μερικούς ανθρώπους αυτές οι αλλαγές μπορούν να εξασθενήσουν τους μηχανισμούς άμυνας του σώματος. Κατά συνέπεια, αυτά τα άτομα κινδυνεύουν περισσότερο από λοιμώξεις ή άλλες ασθένειες ή απλώς αισθάνονται «καταβεβλημένα». Μπορεί να χρειαστεί μεγαλύτερο χρονικό διάστημα έως ότου συνέλθουν από όχι ιδιαίτερα σοβαρές ασθένειες όπως κρυώματα και ιούς, ενώ η επούλωση μικροτραυματισμών και κακώσεων μπορεί να είναι αργή. Το άγχος μπορεί να επιβραδύνει τη διαδικασία επούλωσης των πληγών. </a:t>
            </a:r>
          </a:p>
        </p:txBody>
      </p:sp>
      <p:sp>
        <p:nvSpPr>
          <p:cNvPr id="9" name="Content Placeholder 2"/>
          <p:cNvSpPr txBox="1">
            <a:spLocks/>
          </p:cNvSpPr>
          <p:nvPr/>
        </p:nvSpPr>
        <p:spPr>
          <a:xfrm>
            <a:off x="592744" y="3526971"/>
            <a:ext cx="6940170" cy="2717543"/>
          </a:xfrm>
          <a:prstGeom prst="rect">
            <a:avLst/>
          </a:prstGeom>
        </p:spPr>
        <p:txBody>
          <a:bodyPr vert="horz" lIns="91440" tIns="45720" rIns="91440" bIns="45720" rtlCol="0" anchor="t" anchorCtr="0">
            <a:normAutofit/>
          </a:bodyPr>
          <a:lstStyle/>
          <a:p>
            <a:pPr marL="251994" marR="0" lvl="0" indent="-251994" algn="l" defTabSz="457189" rtl="0" eaLnBrk="1" fontAlgn="auto" latinLnBrk="0" hangingPunct="1">
              <a:lnSpc>
                <a:spcPct val="100000"/>
              </a:lnSpc>
              <a:spcBef>
                <a:spcPts val="600"/>
              </a:spcBef>
              <a:spcAft>
                <a:spcPts val="0"/>
              </a:spcAft>
              <a:buClr>
                <a:schemeClr val="tx2"/>
              </a:buClr>
              <a:buSzTx/>
              <a:buFont typeface="Wingdings" pitchFamily="2" charset="2"/>
              <a:buChar char="§"/>
              <a:tabLst/>
              <a:defRPr/>
            </a:pPr>
            <a:r>
              <a:rPr kumimoji="0" lang="el-GR" sz="1800" b="1" i="0" u="none" strike="noStrike" kern="1200" cap="none" spc="0" normalizeH="0" baseline="0" noProof="0" dirty="0">
                <a:ln>
                  <a:noFill/>
                </a:ln>
                <a:solidFill>
                  <a:schemeClr val="tx2"/>
                </a:solidFill>
                <a:effectLst/>
                <a:uLnTx/>
                <a:uFillTx/>
                <a:latin typeface="+mn-lt"/>
                <a:ea typeface="+mn-ea"/>
                <a:cs typeface="+mn-cs"/>
              </a:rPr>
              <a:t>Το άγχος δεν επηρεάζει όλους μας με τον ίδιο τρόπο.  Αυτό απορρέει από τη φυσική ποικιλότητα και δεν είναι κάτι το ασυνήθιστο, ούτε ένδειξη κάποιας μορφής «αδυναμίας» εκ μέρους σας. Για παράδειγμα, δεν επηρεάζεται η ακοή όλων των ατόμων που εκτίθενται σε θόρυβο στην εργασία. Δεν «κατακρίνουμε» εκείνους των οποίων η ακοή επηρεάζεται, ότι έχουν αδύναμα αυτιά. Κατά τον ίδιο τρόπο δεν θα πρέπει να κατακρίνουμε εκείνους που δυσκολεύονται να ανταποκριθούν στις εργασιακές απαιτήσεις.</a:t>
            </a:r>
            <a:endParaRPr kumimoji="0" lang="en-GB"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στο </a:t>
            </a:r>
            <a:r>
              <a:rPr lang="el-GR" sz="1000" b="1" dirty="0" smtClean="0">
                <a:hlinkClick r:id="rId3" action="ppaction://hlinksldjump"/>
              </a:rPr>
              <a:t>‘Τι </a:t>
            </a:r>
            <a:r>
              <a:rPr lang="el-GR" sz="1000" b="1" dirty="0">
                <a:hlinkClick r:id="rId3" action="ppaction://hlinksldjump"/>
              </a:rPr>
              <a:t>είναι το άγχος’</a:t>
            </a:r>
            <a:endParaRPr lang="en-GB" sz="1000" b="1" dirty="0"/>
          </a:p>
        </p:txBody>
      </p:sp>
    </p:spTree>
    <p:extLst>
      <p:ext uri="{BB962C8B-B14F-4D97-AF65-F5344CB8AC3E}">
        <p14:creationId xmlns:p14="http://schemas.microsoft.com/office/powerpoint/2010/main" xmlns="" val="76573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μπορεί να προκληθεί και από άλλους παράγοντες</a:t>
            </a:r>
            <a:endParaRPr lang="en-GB" noProof="0" dirty="0"/>
          </a:p>
        </p:txBody>
      </p:sp>
      <p:sp>
        <p:nvSpPr>
          <p:cNvPr id="3" name="Content Placeholder 2"/>
          <p:cNvSpPr>
            <a:spLocks noGrp="1"/>
          </p:cNvSpPr>
          <p:nvPr>
            <p:ph sz="half" idx="1"/>
          </p:nvPr>
        </p:nvSpPr>
        <p:spPr/>
        <p:txBody>
          <a:bodyPr>
            <a:normAutofit fontScale="92500" lnSpcReduction="10000"/>
          </a:bodyPr>
          <a:lstStyle/>
          <a:p>
            <a:r>
              <a:rPr lang="el-GR" dirty="0"/>
              <a:t>Το άγχος μπορεί να μην προκαλείται μόνο από ψυχοκοινωνικούς παράγοντες κινδύνου στην εργασία. Εάν αντιμετωπίζετε προβλήματα στο σπίτι, μπορεί να δυσκολεύεστε να τα βγάζετε πέρα στην εργασία, καθώς τα προβλήματα δεν εξαφανίζονται όταν πηγαίνετε στη δουλειά σας. Και πάλι, αυτή η </a:t>
            </a:r>
            <a:r>
              <a:rPr lang="el-GR" dirty="0" err="1"/>
              <a:t>αλληλεπικάλυψη</a:t>
            </a:r>
            <a:r>
              <a:rPr lang="el-GR" dirty="0"/>
              <a:t> των παραγόντων «σπίτι» και «εργασία» δεν είναι κάτι το ασυνήθιστο. Το ότι κάποιος μπορεί να εκτεθεί σε δυνατούς θορύβους σε κάποιο κλαμπ ή να βλάψει τη μέση του μετακινώντας βαριά έπιπλα, δεν σημαίνει ότι οι εργοδότες δεν χρειάζεται να επιλαμβάνονται των κινδύνων από δυνατούς θορύβους ή χειρωνακτικούς χειρισμούς στην εργασία. </a:t>
            </a:r>
          </a:p>
          <a:p>
            <a:endParaRPr lang="el-GR" dirty="0"/>
          </a:p>
          <a:p>
            <a:r>
              <a:rPr lang="el-GR" dirty="0"/>
              <a:t>Μερικά άτομα μπορεί να αρχίσουν να πίνουν αλκοόλ ή να χρησιμοποιούν άλλες ναρκωτικές ουσίες, για να μπορέσουν να «χαλαρώσουν». Αν και αυτά τα μέτρα μπορεί να παρέχουν βραχυπρόθεσμη ανακούφιση από το πρόβλημα, δεν το επιλύουν και μπορούν να οδηγήσουν σε εξάρτηση και άλλες δυσμενείς επιπτώσεις για τη σωματική ή την ψυχική υγεία. </a:t>
            </a:r>
          </a:p>
          <a:p>
            <a:endParaRPr lang="el-GR" dirty="0"/>
          </a:p>
          <a:p>
            <a:r>
              <a:rPr lang="el-GR" dirty="0"/>
              <a:t>Επομένως, το άγχος στην εργασία δεν είναι ενεργοποίηση ή πίεση και δεν εξυπηρετεί καμία ανάγκη. Είναι το βίωμα που έχουμε όταν τα πράγματα δεν πάνε καλά και θα πρέπει να λάβουμε μέτρα για να το αντιμετωπίσουμε.</a:t>
            </a:r>
            <a:r>
              <a:rPr lang="en-GB" noProof="0" dirty="0"/>
              <a:t/>
            </a:r>
            <a:br>
              <a:rPr lang="en-GB" noProof="0" dirty="0"/>
            </a:br>
            <a:endParaRPr lang="en-GB" noProof="0" dirty="0"/>
          </a:p>
          <a:p>
            <a:endParaRPr lang="en-GB" noProof="0" dirty="0"/>
          </a:p>
        </p:txBody>
      </p:sp>
      <p:sp>
        <p:nvSpPr>
          <p:cNvPr id="8"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spTree>
    <p:extLst>
      <p:ext uri="{BB962C8B-B14F-4D97-AF65-F5344CB8AC3E}">
        <p14:creationId xmlns:p14="http://schemas.microsoft.com/office/powerpoint/2010/main" xmlns="" val="334358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330952" cy="4893647"/>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r>
              <a:rPr lang="el-GR" sz="2400" b="1" dirty="0" smtClean="0">
                <a:solidFill>
                  <a:srgbClr val="00B050"/>
                </a:solidFill>
              </a:rPr>
              <a:t>Διαβάστε στην επόμενη ενότητα:</a:t>
            </a:r>
          </a:p>
          <a:p>
            <a:pPr algn="ctr"/>
            <a:r>
              <a:rPr lang="el-GR" sz="3200" b="1" dirty="0" smtClean="0">
                <a:solidFill>
                  <a:srgbClr val="003399"/>
                </a:solidFill>
              </a:rPr>
              <a:t>2. ΠΑΡΑΓΟΝΤΕΣ </a:t>
            </a:r>
            <a:br>
              <a:rPr lang="el-GR" sz="3200" b="1" dirty="0" smtClean="0">
                <a:solidFill>
                  <a:srgbClr val="003399"/>
                </a:solidFill>
              </a:rPr>
            </a:br>
            <a:r>
              <a:rPr lang="el-GR" sz="3200" b="1" dirty="0" smtClean="0">
                <a:solidFill>
                  <a:srgbClr val="003399"/>
                </a:solidFill>
              </a:rPr>
              <a:t>ΨΚΚ ΚΙΝΔΥΝΩΝ </a:t>
            </a:r>
            <a:br>
              <a:rPr lang="el-GR" sz="3200" b="1" dirty="0" smtClean="0">
                <a:solidFill>
                  <a:srgbClr val="003399"/>
                </a:solidFill>
              </a:rPr>
            </a:br>
            <a:r>
              <a:rPr lang="el-GR" sz="3200" b="1" dirty="0" smtClean="0">
                <a:solidFill>
                  <a:srgbClr val="003399"/>
                </a:solidFill>
              </a:rPr>
              <a:t>ΣΤΗΝ ΕΡΓΑΣΙΑ</a:t>
            </a:r>
            <a:endParaRPr lang="en-GB" sz="32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1"/>
            <a:ext cx="12191999" cy="6858001"/>
          </a:xfrm>
          <a:prstGeom prst="rect">
            <a:avLst/>
          </a:prstGeom>
          <a:solidFill>
            <a:schemeClr val="accent6">
              <a:lumMod val="75000"/>
            </a:schemeClr>
          </a:solidFill>
          <a:ln>
            <a:solidFill>
              <a:schemeClr val="accent1">
                <a:lumMod val="20000"/>
                <a:lumOff val="80000"/>
              </a:schemeClr>
            </a:solidFill>
          </a:ln>
        </p:spPr>
      </p:pic>
      <p:sp>
        <p:nvSpPr>
          <p:cNvPr id="6" name="Rectángulo 4"/>
          <p:cNvSpPr/>
          <p:nvPr/>
        </p:nvSpPr>
        <p:spPr>
          <a:xfrm>
            <a:off x="171450" y="362842"/>
            <a:ext cx="5249254" cy="584775"/>
          </a:xfrm>
          <a:prstGeom prst="rect">
            <a:avLst/>
          </a:prstGeom>
        </p:spPr>
        <p:txBody>
          <a:bodyPr wrap="square">
            <a:spAutoFit/>
          </a:bodyPr>
          <a:lstStyle/>
          <a:p>
            <a:pPr algn="ctr"/>
            <a:r>
              <a:rPr lang="el-GR" sz="3200" b="1" dirty="0" smtClean="0">
                <a:solidFill>
                  <a:srgbClr val="003399"/>
                </a:solidFill>
              </a:rPr>
              <a:t>1. ΤΙ </a:t>
            </a:r>
            <a:r>
              <a:rPr lang="el-GR" sz="3200" b="1" dirty="0">
                <a:solidFill>
                  <a:srgbClr val="003399"/>
                </a:solidFill>
              </a:rPr>
              <a:t>ΕΙΝΑΙ ΤΟ </a:t>
            </a:r>
            <a:r>
              <a:rPr lang="el-GR" sz="3200" b="1" dirty="0" smtClean="0">
                <a:solidFill>
                  <a:srgbClr val="003399"/>
                </a:solidFill>
              </a:rPr>
              <a:t>ΑΓΧΟΣ</a:t>
            </a:r>
            <a:endParaRPr lang="en-GB" sz="3600" b="1" dirty="0">
              <a:solidFill>
                <a:srgbClr val="003399"/>
              </a:solidFill>
            </a:endParaRPr>
          </a:p>
        </p:txBody>
      </p:sp>
      <p:grpSp>
        <p:nvGrpSpPr>
          <p:cNvPr id="9" name="Group 8"/>
          <p:cNvGrpSpPr/>
          <p:nvPr/>
        </p:nvGrpSpPr>
        <p:grpSpPr>
          <a:xfrm>
            <a:off x="1264098" y="1203875"/>
            <a:ext cx="4167438" cy="4822022"/>
            <a:chOff x="0" y="1909743"/>
            <a:chExt cx="3985713" cy="4696637"/>
          </a:xfrm>
        </p:grpSpPr>
        <p:sp>
          <p:nvSpPr>
            <p:cNvPr id="15" name="Rectangle 14"/>
            <p:cNvSpPr/>
            <p:nvPr/>
          </p:nvSpPr>
          <p:spPr>
            <a:xfrm>
              <a:off x="0" y="1909743"/>
              <a:ext cx="3819553" cy="469663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0" y="1909744"/>
              <a:ext cx="3985713" cy="4503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6440" tIns="374904" rIns="296440" bIns="128016" numCol="1" spcCol="1270" anchor="t" anchorCtr="0">
              <a:noAutofit/>
            </a:bodyPr>
            <a:lstStyle/>
            <a:p>
              <a:pPr marL="171450" lvl="1" indent="-171450" defTabSz="800100">
                <a:lnSpc>
                  <a:spcPct val="90000"/>
                </a:lnSpc>
                <a:spcBef>
                  <a:spcPct val="0"/>
                </a:spcBef>
                <a:spcAft>
                  <a:spcPct val="15000"/>
                </a:spcAft>
                <a:buFontTx/>
                <a:buChar char="••"/>
              </a:pPr>
              <a:r>
                <a:rPr lang="el-GR" sz="1600" dirty="0">
                  <a:hlinkClick r:id="rId3" action="ppaction://hlinksldjump"/>
                </a:rPr>
                <a:t>Άγχος σημαίνει ότι δεν μπορείτε να ανταποκριθείτε στις υποχρεώσεις σας</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4" action="ppaction://hlinksldjump"/>
                </a:rPr>
                <a:t>Το άγχος δεν είναι το ίδιο πράγμα με την πίεση</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5" action="ppaction://hlinksldjump"/>
                </a:rPr>
                <a:t>Διαφορετικοί άνθρωποι / Διαφορετικές ερμηνείες</a:t>
              </a:r>
              <a:endParaRPr lang="en-GB" sz="1600" kern="1200" noProof="0" dirty="0"/>
            </a:p>
            <a:p>
              <a:pPr marL="171450" lvl="1" indent="-171450" algn="just" defTabSz="800100">
                <a:lnSpc>
                  <a:spcPct val="90000"/>
                </a:lnSpc>
                <a:spcBef>
                  <a:spcPct val="0"/>
                </a:spcBef>
                <a:spcAft>
                  <a:spcPct val="15000"/>
                </a:spcAft>
                <a:buFontTx/>
                <a:buChar char="••"/>
              </a:pPr>
              <a:r>
                <a:rPr lang="el-GR" sz="1600" dirty="0">
                  <a:hlinkClick r:id="rId6" action="ppaction://hlinksldjump"/>
                </a:rPr>
                <a:t>Προετοιμασία για δράση</a:t>
              </a:r>
              <a:endParaRPr lang="en-GB" sz="1600" kern="1200" noProof="0" dirty="0"/>
            </a:p>
            <a:p>
              <a:pPr marL="171450" lvl="1" indent="-171450" algn="just" defTabSz="800100">
                <a:lnSpc>
                  <a:spcPct val="90000"/>
                </a:lnSpc>
                <a:spcBef>
                  <a:spcPct val="0"/>
                </a:spcBef>
                <a:spcAft>
                  <a:spcPct val="15000"/>
                </a:spcAft>
                <a:buFontTx/>
                <a:buChar char="••"/>
              </a:pPr>
              <a:r>
                <a:rPr lang="el-GR" sz="1600" dirty="0">
                  <a:hlinkClick r:id="rId7" action="ppaction://hlinksldjump"/>
                </a:rPr>
                <a:t>Ενεργοποίηση</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8" action="ppaction://hlinksldjump"/>
                </a:rPr>
                <a:t>Ρυθμός </a:t>
              </a:r>
              <a:r>
                <a:rPr lang="en-GB" sz="1600" dirty="0">
                  <a:hlinkClick r:id="rId8" action="ppaction://hlinksldjump"/>
                </a:rPr>
                <a:t>x</a:t>
              </a:r>
              <a:r>
                <a:rPr lang="el-GR" sz="1600" dirty="0">
                  <a:hlinkClick r:id="rId8" action="ppaction://hlinksldjump"/>
                </a:rPr>
                <a:t> Πολυπλοκότητα = Απαίτηση</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9" action="ppaction://hlinksldjump"/>
                </a:rPr>
                <a:t>Άγχος σημαίνει ότι δυσκολεύεστε να ανταπεξέλθετε στις υποχρεώσεις σας</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10" action="ppaction://hlinksldjump"/>
                </a:rPr>
                <a:t>Το εργασιακό άγχος δεν είναι ασθένεια</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11" action="ppaction://hlinksldjump"/>
                </a:rPr>
                <a:t>Το άγχος μπορεί να σας κάνει να αρρωστήσετε</a:t>
              </a:r>
              <a:endParaRPr lang="en-GB" sz="1600" kern="1200" noProof="0" dirty="0"/>
            </a:p>
            <a:p>
              <a:pPr marL="171450" lvl="1" indent="-171450" defTabSz="800100">
                <a:lnSpc>
                  <a:spcPct val="90000"/>
                </a:lnSpc>
                <a:spcBef>
                  <a:spcPct val="0"/>
                </a:spcBef>
                <a:spcAft>
                  <a:spcPct val="15000"/>
                </a:spcAft>
                <a:buFontTx/>
                <a:buChar char="••"/>
              </a:pPr>
              <a:r>
                <a:rPr lang="el-GR" sz="1600" dirty="0">
                  <a:hlinkClick r:id="rId12" action="ppaction://hlinksldjump"/>
                </a:rPr>
                <a:t>Το άγχος μπορεί να προκληθεί και από άλλους παράγοντες</a:t>
              </a:r>
              <a:endParaRPr lang="en-GB" sz="1600" kern="1200" noProof="0" dirty="0"/>
            </a:p>
          </p:txBody>
        </p:sp>
      </p:grpSp>
      <p:grpSp>
        <p:nvGrpSpPr>
          <p:cNvPr id="11" name="Group 10"/>
          <p:cNvGrpSpPr/>
          <p:nvPr/>
        </p:nvGrpSpPr>
        <p:grpSpPr>
          <a:xfrm>
            <a:off x="1443500" y="1007642"/>
            <a:ext cx="2673687" cy="531360"/>
            <a:chOff x="190977" y="1644063"/>
            <a:chExt cx="2673687" cy="531360"/>
          </a:xfrm>
        </p:grpSpPr>
        <p:sp>
          <p:nvSpPr>
            <p:cNvPr id="12" name="Rounded Rectangle 11"/>
            <p:cNvSpPr/>
            <p:nvPr/>
          </p:nvSpPr>
          <p:spPr>
            <a:xfrm>
              <a:off x="190977" y="1644063"/>
              <a:ext cx="2673687" cy="53136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6"/>
            <p:cNvSpPr txBox="1"/>
            <p:nvPr/>
          </p:nvSpPr>
          <p:spPr>
            <a:xfrm>
              <a:off x="216916" y="1670002"/>
              <a:ext cx="2621809"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059" tIns="0" rIns="101059" bIns="0" numCol="1" spcCol="1270" anchor="ctr" anchorCtr="0">
              <a:noAutofit/>
            </a:bodyPr>
            <a:lstStyle/>
            <a:p>
              <a:pPr lvl="0" defTabSz="800100">
                <a:lnSpc>
                  <a:spcPct val="90000"/>
                </a:lnSpc>
                <a:spcBef>
                  <a:spcPct val="0"/>
                </a:spcBef>
                <a:spcAft>
                  <a:spcPct val="35000"/>
                </a:spcAft>
              </a:pPr>
              <a:r>
                <a:rPr lang="el-GR" dirty="0">
                  <a:hlinkClick r:id="rId13" action="ppaction://hlinksldjump"/>
                </a:rPr>
                <a:t>Τι είναι το άγχος</a:t>
              </a:r>
              <a:endParaRPr lang="en-GB" dirty="0">
                <a:hlinkClick r:id="rId13" action="ppaction://hlinksldjump"/>
              </a:endParaRPr>
            </a:p>
          </p:txBody>
        </p:sp>
      </p:grpSp>
      <p:sp>
        <p:nvSpPr>
          <p:cNvPr id="13"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351060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2" y="180000"/>
            <a:ext cx="11414520" cy="489600"/>
          </a:xfrm>
        </p:spPr>
        <p:txBody>
          <a:bodyPr/>
          <a:lstStyle/>
          <a:p>
            <a:r>
              <a:rPr lang="el-GR" dirty="0"/>
              <a:t>Άγχος σημαίνει ότι δεν μπορείτε να ανταποκριθείτε στις υποχρεώσεις σας</a:t>
            </a:r>
            <a:endParaRPr lang="en-GB" noProof="0" dirty="0"/>
          </a:p>
        </p:txBody>
      </p:sp>
      <p:sp>
        <p:nvSpPr>
          <p:cNvPr id="3" name="Content Placeholder 2"/>
          <p:cNvSpPr>
            <a:spLocks noGrp="1"/>
          </p:cNvSpPr>
          <p:nvPr>
            <p:ph sz="half" idx="1"/>
          </p:nvPr>
        </p:nvSpPr>
        <p:spPr>
          <a:xfrm>
            <a:off x="600000" y="1521667"/>
            <a:ext cx="5496000" cy="4348782"/>
          </a:xfrm>
        </p:spPr>
        <p:txBody>
          <a:bodyPr>
            <a:normAutofit/>
          </a:bodyPr>
          <a:lstStyle/>
          <a:p>
            <a:pPr marL="0" indent="0">
              <a:buNone/>
            </a:pPr>
            <a:r>
              <a:rPr lang="el-GR" b="0" dirty="0"/>
              <a:t>Οι άνθρωποι νιώθουν άγχος στην εργασία τους, όταν αισθάνονται ότι υπάρχει ανισορροπία ανάμεσα στις απαιτήσεις που τους επιβάλλει το εργασιακό τους περιβάλλον και στους σωματικούς και ψυχικούς πόρους που έχουν στη διάθεσή τους για να ανταποκριθούν σε αυτές τις απαιτήσεις. </a:t>
            </a:r>
            <a:endParaRPr lang="el-GR" b="0" dirty="0" smtClean="0"/>
          </a:p>
          <a:p>
            <a:pPr marL="0" indent="0">
              <a:buNone/>
            </a:pPr>
            <a:r>
              <a:rPr lang="el-GR" b="0" dirty="0" smtClean="0"/>
              <a:t>Αυτοί </a:t>
            </a:r>
            <a:r>
              <a:rPr lang="el-GR" b="0" dirty="0"/>
              <a:t>οι πόροι μπορεί να είναι εξαιρετικά απλοί, όπως για παράδειγμα το να έχει κανείς αρκετό χρόνο για να κάνει όλες τις δουλειές που </a:t>
            </a:r>
            <a:r>
              <a:rPr lang="el-GR" b="0" dirty="0" smtClean="0"/>
              <a:t>πρέπει να κάνει  </a:t>
            </a:r>
            <a:r>
              <a:rPr lang="el-GR" b="0" dirty="0"/>
              <a:t>ή το να έχει τις συναισθηματικές και γνωστικές ικανότητες που είναι απαραίτητες για την εκπλήρωση ορισμένων καθηκόντων. </a:t>
            </a:r>
            <a:endParaRPr lang="el-GR" b="0" dirty="0" smtClean="0"/>
          </a:p>
          <a:p>
            <a:pPr marL="0" indent="0">
              <a:buNone/>
            </a:pPr>
            <a:r>
              <a:rPr lang="el-GR" b="0" dirty="0" smtClean="0"/>
              <a:t>Παρόλο </a:t>
            </a:r>
            <a:r>
              <a:rPr lang="el-GR" b="0" dirty="0"/>
              <a:t>που το άγχος είναι μια ψυχολογική εμπειρία, επηρεάζει και τη σωματική υγεία του ανθρώπου.</a:t>
            </a:r>
            <a:endParaRPr lang="en-GB" b="0" noProof="0" dirty="0"/>
          </a:p>
        </p:txBody>
      </p:sp>
      <p:sp>
        <p:nvSpPr>
          <p:cNvPr id="6"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pic>
        <p:nvPicPr>
          <p:cNvPr id="7" name="Picture 2"/>
          <p:cNvPicPr>
            <a:picLocks noChangeAspect="1" noChangeArrowheads="1"/>
          </p:cNvPicPr>
          <p:nvPr/>
        </p:nvPicPr>
        <p:blipFill>
          <a:blip r:embed="rId3" cstate="print"/>
          <a:srcRect/>
          <a:stretch>
            <a:fillRect/>
          </a:stretch>
        </p:blipFill>
        <p:spPr bwMode="auto">
          <a:xfrm>
            <a:off x="6152006" y="1535810"/>
            <a:ext cx="4957953" cy="4037489"/>
          </a:xfrm>
          <a:prstGeom prst="rect">
            <a:avLst/>
          </a:prstGeom>
          <a:noFill/>
          <a:ln w="9525">
            <a:noFill/>
            <a:miter lim="800000"/>
            <a:headEnd/>
            <a:tailEnd/>
          </a:ln>
        </p:spPr>
      </p:pic>
    </p:spTree>
    <p:extLst>
      <p:ext uri="{BB962C8B-B14F-4D97-AF65-F5344CB8AC3E}">
        <p14:creationId xmlns:p14="http://schemas.microsoft.com/office/powerpoint/2010/main" xmlns="" val="161613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δεν είναι το ίδιο πράγμα με την πίεση</a:t>
            </a:r>
            <a:endParaRPr lang="en-GB" noProof="0" dirty="0"/>
          </a:p>
        </p:txBody>
      </p:sp>
      <p:sp>
        <p:nvSpPr>
          <p:cNvPr id="3" name="Content Placeholder 2"/>
          <p:cNvSpPr>
            <a:spLocks noGrp="1"/>
          </p:cNvSpPr>
          <p:nvPr>
            <p:ph sz="half" idx="1"/>
          </p:nvPr>
        </p:nvSpPr>
        <p:spPr>
          <a:xfrm>
            <a:off x="600000" y="991314"/>
            <a:ext cx="5591250" cy="5358213"/>
          </a:xfrm>
        </p:spPr>
        <p:txBody>
          <a:bodyPr>
            <a:normAutofit fontScale="85000" lnSpcReduction="10000"/>
          </a:bodyPr>
          <a:lstStyle/>
          <a:p>
            <a:pPr marL="0" indent="0">
              <a:buNone/>
            </a:pPr>
            <a:r>
              <a:rPr lang="el-GR" sz="1900" b="0" dirty="0"/>
              <a:t>Μερικά άτομα χρησιμοποιούν τη λέξη «άγχος» για να αναφερθούν στις απαιτήσεις και τις προκλήσεις που αντιμετωπίζουν. Αυτό </a:t>
            </a:r>
            <a:r>
              <a:rPr lang="el-GR" sz="1900" b="0" dirty="0" smtClean="0"/>
              <a:t>αποκαλείται </a:t>
            </a:r>
            <a:r>
              <a:rPr lang="el-GR" sz="1900" b="0" dirty="0"/>
              <a:t>«πίεση». Το άγχος διαφέρει από την πίεση, η οποία είναι φυσιολογική πτυχή της ζωής μας. Αυτού του είδους η πίεση μπορεί να προέρχεται από πολλές διαφορετικές πηγές (εντός και εκτός της εργασίας). Μπορεί να έχει πολλές μορφές, ανάλογα με το εάν προκαλείται από το ίδιο το άτομο (π. χ. όταν θέλει να κάνει καλά τη δουλειά του) ή να προκαλείται από εξωτερικούς παράγοντες (π. χ. προθεσμίες που έχουν ορίσει άλλοι). </a:t>
            </a:r>
            <a:endParaRPr lang="en-US" sz="1900" b="0" dirty="0" smtClean="0"/>
          </a:p>
          <a:p>
            <a:pPr marL="0" indent="0">
              <a:buNone/>
            </a:pPr>
            <a:r>
              <a:rPr lang="el-GR" sz="1900" b="0" dirty="0" smtClean="0"/>
              <a:t>Οι </a:t>
            </a:r>
            <a:r>
              <a:rPr lang="el-GR" sz="1900" b="0" dirty="0"/>
              <a:t>άνθρωποι εργάζονται καλύτερα, όταν υπάρχει κάποια (αλλά όχι πάρα μεγάλη) πίεση. Το βέλτιστο επίπεδο πίεσης στην εργασία είναι διαφορετικό για τον καθένα και ποικίλει επίσης ανάλογα με τη φύση των εργασιών που προσπαθεί να εκτελέσει. Όλοι έχουμε ανάγκη από κάποια πίεση για να εργαστούμε καλά, αλλά κάποιοι από εμάς χρειάζονται περισσότερη (ή λιγότερη) πίεση από κάποιους άλλους, προκειμένου να επιτύχουν βέλτιστη απόδοση στη δουλειά τους. </a:t>
            </a:r>
          </a:p>
          <a:p>
            <a:pPr marL="0" indent="0">
              <a:buNone/>
            </a:pPr>
            <a:r>
              <a:rPr lang="el-GR" sz="1900" b="0" dirty="0"/>
              <a:t>Μπορεί να νιώσετε άγχος όταν έχετε να αντιμετωπίσετε πάρα πολλές απαιτήσεις, αλλά και όταν δεν υπάρχουν αρκετές προκλήσεις.</a:t>
            </a:r>
            <a:endParaRPr lang="en-GB" sz="1900" b="0" dirty="0"/>
          </a:p>
        </p:txBody>
      </p:sp>
      <p:sp>
        <p:nvSpPr>
          <p:cNvPr id="8"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pic>
        <p:nvPicPr>
          <p:cNvPr id="7" name="Picture 2"/>
          <p:cNvPicPr>
            <a:picLocks noChangeAspect="1" noChangeArrowheads="1"/>
          </p:cNvPicPr>
          <p:nvPr/>
        </p:nvPicPr>
        <p:blipFill>
          <a:blip r:embed="rId3" cstate="print"/>
          <a:srcRect/>
          <a:stretch>
            <a:fillRect/>
          </a:stretch>
        </p:blipFill>
        <p:spPr bwMode="auto">
          <a:xfrm>
            <a:off x="6152006" y="1535810"/>
            <a:ext cx="4957953" cy="4037489"/>
          </a:xfrm>
          <a:prstGeom prst="rect">
            <a:avLst/>
          </a:prstGeom>
          <a:noFill/>
          <a:ln w="9525">
            <a:noFill/>
            <a:miter lim="800000"/>
            <a:headEnd/>
            <a:tailEnd/>
          </a:ln>
        </p:spPr>
      </p:pic>
    </p:spTree>
    <p:extLst>
      <p:ext uri="{BB962C8B-B14F-4D97-AF65-F5344CB8AC3E}">
        <p14:creationId xmlns:p14="http://schemas.microsoft.com/office/powerpoint/2010/main" xmlns="" val="55771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noProof="0" dirty="0"/>
              <a:t>Διαφορετικοί άνθρωποι </a:t>
            </a:r>
            <a:r>
              <a:rPr lang="en-GB" noProof="0" dirty="0"/>
              <a:t>– </a:t>
            </a:r>
            <a:r>
              <a:rPr lang="el-GR" dirty="0"/>
              <a:t>Διαφορετικές ερμηνείες</a:t>
            </a:r>
            <a:endParaRPr lang="en-GB" noProof="0" dirty="0"/>
          </a:p>
        </p:txBody>
      </p:sp>
      <p:sp>
        <p:nvSpPr>
          <p:cNvPr id="3" name="Content Placeholder 2"/>
          <p:cNvSpPr>
            <a:spLocks noGrp="1"/>
          </p:cNvSpPr>
          <p:nvPr>
            <p:ph sz="half" idx="1"/>
          </p:nvPr>
        </p:nvSpPr>
        <p:spPr/>
        <p:txBody>
          <a:bodyPr/>
          <a:lstStyle/>
          <a:p>
            <a:r>
              <a:rPr lang="el-GR" dirty="0"/>
              <a:t>Το άγχος είναι μία από εκείνες τις λέξεις που χρησιμοποιούμε όλοι, αλλά με την οποία εννοούμε διαφορετικά πράγματα. </a:t>
            </a:r>
          </a:p>
          <a:p>
            <a:r>
              <a:rPr lang="el-GR" dirty="0"/>
              <a:t>Εδώ θα εξηγήσουμε τι εννοούμε εμείς με τη λέξη «άγχος» και θα υποδείξουμε πώς αυτή η ερμηνεία συνδέεται με άλλους τρόπους με τους οποίους χρησιμοποιείται η λέξη. </a:t>
            </a:r>
          </a:p>
          <a:p>
            <a:r>
              <a:rPr lang="el-GR" dirty="0"/>
              <a:t>Μερικοί λένε ότι εκτίθενται σε άγχος, επομένως αντιλαμβάνονται το άγχος ως κάποια μορφή απαίτησης ή φορτίου, όπως ένα βαρύ φορτίο πάνω σε ένα χαλύβδινο δοκό. Άλλοι λένε ότι υποφέρουν από άγχος, επομένως αντιλαμβάνονται το άγχος ως αρρώστια ή αντίδραση προς εκείνες τις απαιτήσεις, τις οποίες πιθανόν να αποκαλούν «</a:t>
            </a:r>
            <a:r>
              <a:rPr lang="el-GR" dirty="0" err="1"/>
              <a:t>στρεσογόνους</a:t>
            </a:r>
            <a:r>
              <a:rPr lang="el-GR" dirty="0"/>
              <a:t> παράγοντες». Καμιά από αυτές τις ερμηνείες δεν είναι λανθασμένη. Απλά είναι διαφορετικές. </a:t>
            </a:r>
          </a:p>
          <a:p>
            <a:endParaRPr lang="en-GB" noProof="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500" y="3730172"/>
            <a:ext cx="6477000" cy="2803012"/>
          </a:xfrm>
          <a:prstGeom prst="rect">
            <a:avLst/>
          </a:prstGeom>
        </p:spPr>
      </p:pic>
      <p:sp>
        <p:nvSpPr>
          <p:cNvPr id="9"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στο </a:t>
            </a:r>
            <a:r>
              <a:rPr lang="el-GR" sz="1000" b="1" dirty="0" smtClean="0">
                <a:hlinkClick r:id="rId3" action="ppaction://hlinksldjump"/>
              </a:rPr>
              <a:t>‘Τι </a:t>
            </a:r>
            <a:r>
              <a:rPr lang="el-GR" sz="1000" b="1" dirty="0">
                <a:hlinkClick r:id="rId3" action="ppaction://hlinksldjump"/>
              </a:rPr>
              <a:t>είναι το άγχος’</a:t>
            </a:r>
            <a:endParaRPr lang="en-GB" sz="1000" b="1" dirty="0"/>
          </a:p>
        </p:txBody>
      </p:sp>
    </p:spTree>
    <p:extLst>
      <p:ext uri="{BB962C8B-B14F-4D97-AF65-F5344CB8AC3E}">
        <p14:creationId xmlns:p14="http://schemas.microsoft.com/office/powerpoint/2010/main" xmlns="" val="368792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Περισσότερες λεπτομέρειες για το άγχος</a:t>
            </a:r>
            <a:r>
              <a:rPr lang="en-GB" noProof="0" dirty="0"/>
              <a:t> – </a:t>
            </a:r>
            <a:r>
              <a:rPr lang="el-GR" dirty="0"/>
              <a:t>Προετοιμασία για δράση</a:t>
            </a:r>
            <a:endParaRPr lang="en-GB" noProof="0" dirty="0"/>
          </a:p>
        </p:txBody>
      </p:sp>
      <p:sp>
        <p:nvSpPr>
          <p:cNvPr id="3" name="Content Placeholder 2"/>
          <p:cNvSpPr>
            <a:spLocks noGrp="1"/>
          </p:cNvSpPr>
          <p:nvPr>
            <p:ph sz="half" idx="1"/>
          </p:nvPr>
        </p:nvSpPr>
        <p:spPr/>
        <p:txBody>
          <a:bodyPr/>
          <a:lstStyle/>
          <a:p>
            <a:r>
              <a:rPr lang="el-GR" dirty="0"/>
              <a:t>Όταν βρίσκεστε αντιμέτωποι με σωματικές απαιτήσεις, το σώμα σας αντιδρά. Εάν χρειαστεί να τρέξετε για να προλάβετε το λεωφορείο, ο ρυθμός της καρδιάς σας και η πίεση του αίματός σας θα αυξηθούν. Θα αρχίσετε να αναπνέετε πιο γρήγορα και πιο βαθιά. </a:t>
            </a:r>
          </a:p>
          <a:p>
            <a:endParaRPr lang="el-GR" dirty="0"/>
          </a:p>
          <a:p>
            <a:r>
              <a:rPr lang="el-GR" dirty="0"/>
              <a:t>Εάν κάνει ζέστη, το δέρμα σας μπορεί να κοκκινίσει, καθώς το σώμα σας προσπαθεί να αποβάλει την επιπλέον θερμότητα που παράγει. Λιγότερο εμφανής θα είναι η απελευθέρωση χημικών διαβιβαστών (ορμονών) στο αίμα σας. Αυτή η αντίδραση χρονολογείται στην εποχή όπου ήταν ανάγκη να τρέξετε, όχι για να προλάβετε το λεωφορείο, αλλά για να γλυτώσετε από κάποιο επικίνδυνο ζώο. Εάν αντιμετωπίζετε ψυχικές απαιτήσεις, όπως για παράδειγμα εάν πρέπει να ολοκληρώνετε εργασίες μέσα στα όρια πιεστικών προθεσμιών, μπορεί να βιώσετε παρόμοιες αλλαγές. </a:t>
            </a:r>
            <a:endParaRPr lang="en-GB" noProof="0" dirty="0"/>
          </a:p>
        </p:txBody>
      </p:sp>
      <p:sp>
        <p:nvSpPr>
          <p:cNvPr id="6"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spTree>
    <p:extLst>
      <p:ext uri="{BB962C8B-B14F-4D97-AF65-F5344CB8AC3E}">
        <p14:creationId xmlns:p14="http://schemas.microsoft.com/office/powerpoint/2010/main" xmlns="" val="194828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Περισσότερες λεπτομέρειες για το άγχος</a:t>
            </a:r>
            <a:r>
              <a:rPr lang="en-GB" noProof="0" dirty="0"/>
              <a:t> – </a:t>
            </a:r>
            <a:r>
              <a:rPr lang="el-GR" dirty="0"/>
              <a:t>Ενεργοποίηση</a:t>
            </a:r>
            <a:r>
              <a:rPr lang="en-GB" noProof="0" dirty="0"/>
              <a:t> </a:t>
            </a:r>
          </a:p>
        </p:txBody>
      </p:sp>
      <p:sp>
        <p:nvSpPr>
          <p:cNvPr id="3" name="Content Placeholder 2"/>
          <p:cNvSpPr>
            <a:spLocks noGrp="1"/>
          </p:cNvSpPr>
          <p:nvPr>
            <p:ph sz="half" idx="1"/>
          </p:nvPr>
        </p:nvSpPr>
        <p:spPr/>
        <p:txBody>
          <a:bodyPr/>
          <a:lstStyle/>
          <a:p>
            <a:r>
              <a:rPr lang="el-GR" dirty="0"/>
              <a:t>Αυτή η αντίδραση, την οποία οι φυσιολόγοι ονομάζουν «ενεργοποίηση», είναι δυνητικά επιβλαβής διότι διαθέτουμε ορμόνες οι οποίες απελευθερώνουν τα αποθέματα του σώματος (για να παλέψει ή να τρέξει μακριά). Όταν όμως η πρόκληση είναι ψυχική, δεν “εξαντλούνται” αυτά τα αποθέματα, δεδομένου ότι δεν υπάρχει σωματική δραστηριότητα. Μερικές φορές αυτό αναφέρεται ως «άγχος» ή «αντίδραση άγχους». Και πάλι, αυτή η ερμηνεία δεν είναι λανθασμένη, είναι απλώς διαφορετική. Είναι ωστόσο σαφές ότι πρόκειται απλώς για μια φυσική αντίδραση στις απαιτήσεις στις οποίες υποβάλλεται το σώμα. </a:t>
            </a:r>
          </a:p>
          <a:p>
            <a:endParaRPr lang="el-GR" dirty="0"/>
          </a:p>
          <a:p>
            <a:r>
              <a:rPr lang="el-GR" dirty="0"/>
              <a:t>Η ‘ενεργοποίηση’ εμφανίζεται ως αντίδραση σε οποιεσδήποτε απαιτήσεις, είτε μπορείτε να αντεπεξέλθετε σε αυτές είτε όχι. Αυτό δεν είναι το ίδιο με το «άγχος» όπως παρουσιάζεται στον παρόντα ηλεκτρονικό οδηγό: «άγχος» υπάρχει όταν εκείνες οι απαιτήσεις είναι υπερβολικές και δυσκολεύεστε ή δεν μπορείτε να ανταποκριθείτε σε αυτές</a:t>
            </a:r>
            <a:r>
              <a:rPr lang="en-GB" noProof="0" dirty="0"/>
              <a:t>.</a:t>
            </a:r>
          </a:p>
          <a:p>
            <a:endParaRPr lang="en-GB" noProof="0" dirty="0"/>
          </a:p>
        </p:txBody>
      </p:sp>
      <p:sp>
        <p:nvSpPr>
          <p:cNvPr id="8"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a:t>
            </a:r>
            <a:r>
              <a:rPr lang="el-GR" sz="1000" b="1" dirty="0" smtClean="0">
                <a:hlinkClick r:id="rId2" action="ppaction://hlinksldjump"/>
              </a:rPr>
              <a:t>‘Τι </a:t>
            </a:r>
            <a:r>
              <a:rPr lang="el-GR" sz="1000" b="1" dirty="0">
                <a:hlinkClick r:id="rId2" action="ppaction://hlinksldjump"/>
              </a:rPr>
              <a:t>είναι το άγχος’</a:t>
            </a:r>
            <a:endParaRPr lang="en-GB" sz="1000" b="1" dirty="0"/>
          </a:p>
        </p:txBody>
      </p:sp>
    </p:spTree>
    <p:extLst>
      <p:ext uri="{BB962C8B-B14F-4D97-AF65-F5344CB8AC3E}">
        <p14:creationId xmlns:p14="http://schemas.microsoft.com/office/powerpoint/2010/main" xmlns="" val="115704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2" y="180000"/>
            <a:ext cx="11275623" cy="489600"/>
          </a:xfrm>
        </p:spPr>
        <p:txBody>
          <a:bodyPr/>
          <a:lstStyle/>
          <a:p>
            <a:r>
              <a:rPr lang="el-GR" dirty="0"/>
              <a:t>Περισσότερες λεπτομέρειες για το άγχος</a:t>
            </a:r>
            <a:r>
              <a:rPr lang="en-GB" noProof="0" dirty="0"/>
              <a:t> – </a:t>
            </a:r>
            <a:r>
              <a:rPr lang="el-GR" dirty="0"/>
              <a:t>Ρυθμός </a:t>
            </a:r>
            <a:r>
              <a:rPr lang="en-GB" dirty="0"/>
              <a:t>x</a:t>
            </a:r>
            <a:r>
              <a:rPr lang="el-GR" dirty="0"/>
              <a:t> Πολυπλοκότητα </a:t>
            </a:r>
            <a:br>
              <a:rPr lang="el-GR" dirty="0"/>
            </a:br>
            <a:r>
              <a:rPr lang="el-GR" dirty="0"/>
              <a:t>													   = Απαίτηση </a:t>
            </a:r>
            <a:r>
              <a:rPr lang="en-GB" noProof="0" dirty="0"/>
              <a:t> </a:t>
            </a:r>
          </a:p>
        </p:txBody>
      </p:sp>
      <p:sp>
        <p:nvSpPr>
          <p:cNvPr id="3" name="Content Placeholder 2"/>
          <p:cNvSpPr>
            <a:spLocks noGrp="1"/>
          </p:cNvSpPr>
          <p:nvPr>
            <p:ph sz="half" idx="1"/>
          </p:nvPr>
        </p:nvSpPr>
        <p:spPr/>
        <p:txBody>
          <a:bodyPr/>
          <a:lstStyle/>
          <a:p>
            <a:r>
              <a:rPr lang="el-GR" dirty="0"/>
              <a:t>Ως γενικός κανόνας, ο ρυθμός με τον οποίο πρέπει να εκτελέσετε κάποια εργασία, σε συνδυασμό με την πολυπλοκότητα της εργασίας, σας δίνει την συνολική απαίτηση. Όταν η δουλειά που κάνετε είναι απλή και δεν αποτελεί πρόκληση, τότε θα είστε πιθανώς σε θέση να την ολοκληρώσετε πολύ γρήγορα, σχεδόν χωρίς να χρειαστεί να σκεφτείτε. Αυτού του είδους οι εργασίες εκτελούνται συνήθως καλύτερα, όταν πραγματοποιούνται με υψηλό ρυθμό. Μια πιο πολύπλοκη εργασία απαιτεί περισσότερη συγκέντρωση και προσπάθεια και εκτελείται συνήθως καλύτερα όταν δεν υπάρχουν άλλες δουλειές που μπορεί να αποσπάσουν την προσοχή σας. Εάν η απαίτηση είναι πολύ μικρή, ή υπερβολικά μεγάλη, η εργασιακή απόδοση χειροτερεύει. Ονομάζουμε αυτού του είδους την απαίτηση «πίεση», όχι «άγχος». </a:t>
            </a:r>
          </a:p>
          <a:p>
            <a:endParaRPr lang="el-GR" dirty="0"/>
          </a:p>
          <a:p>
            <a:r>
              <a:rPr lang="el-GR" dirty="0"/>
              <a:t>Οπότε, είναι αλήθεια ότι όλοι χρειαζόμαστε κάποια πίεση στην εργασία και ότι μερικά άτομα προτιμούν ή χρειάζονται υψηλά επίπεδα πίεσης στην εργασία προκειμένου να επιτύχουν τη βέλτιστη απόδοση. Για παράδειγμα, μερικά άτομα αισθάνονται ότι εργάζονται καλύτερα όταν δουλεύουν μέσα στα όρια μιας πιεστικής προθεσμίας, ενώ άλλοι προτιμούν να τελειώνουν τη δουλειά τους πολύ πριν τη λήξη της προθεσμίας.</a:t>
            </a:r>
            <a:endParaRPr lang="en-GB" noProof="0" dirty="0"/>
          </a:p>
        </p:txBody>
      </p:sp>
      <p:sp>
        <p:nvSpPr>
          <p:cNvPr id="6" name="Freeform 5"/>
          <p:cNvSpPr/>
          <p:nvPr/>
        </p:nvSpPr>
        <p:spPr>
          <a:xfrm>
            <a:off x="2260600" y="6422400"/>
            <a:ext cx="2171700" cy="248841"/>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 ‘τι είναι το άγχος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55917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Άγχος σημαίνει ότι δυσκολεύεστε να ανταπεξέλθετε </a:t>
            </a:r>
            <a:br>
              <a:rPr lang="el-GR" dirty="0"/>
            </a:br>
            <a:r>
              <a:rPr lang="el-GR" dirty="0"/>
              <a:t>στις υποχρεώσεις σας</a:t>
            </a:r>
            <a:endParaRPr lang="en-GB" noProof="0" dirty="0"/>
          </a:p>
        </p:txBody>
      </p:sp>
      <p:sp>
        <p:nvSpPr>
          <p:cNvPr id="3" name="Content Placeholder 2"/>
          <p:cNvSpPr>
            <a:spLocks noGrp="1"/>
          </p:cNvSpPr>
          <p:nvPr>
            <p:ph sz="half" idx="1"/>
          </p:nvPr>
        </p:nvSpPr>
        <p:spPr/>
        <p:txBody>
          <a:bodyPr/>
          <a:lstStyle/>
          <a:p>
            <a:r>
              <a:rPr lang="el-GR" dirty="0"/>
              <a:t>Η ενεργοποίηση και η πίεση αποκαλείται από μερικά άτομα ως ‘άγχος’. Ωστόσο, στον παρόντα ηλεκτρονικό οδηγό, όταν μιλούμε για εργασιακό άγχος, δεν εννοούμε κανένα από αυτά. Το άγχος δεν είναι ενεργοποίηση, παρόλο που οι καταστάσεις που οδηγούν σε ενεργοποίηση μπορεί να έχουν ως αποτέλεσμα το άγχος. Το άγχος δεν είναι πίεση, παρόλο που το επίπεδο πίεσης ή απαιτήσεων που επιβάλλεται σε κάποιο πρόσωπο μέσα στο χώρο εργασίας μπορεί να οδηγήσει σε άγχος. Νιώθουμε άγχος στην εργασία, όταν αισθανόμαστε ότι υπάρχει ανισορροπία ανάμεσα στις απαιτήσεις ή τις πιέσεις που επιβάλλει το εργασιακό περιβάλλον και τους πόρους που έχουμε στη διάθεσή μας για να ανταποκριθούμε σε αυτές. </a:t>
            </a:r>
          </a:p>
          <a:p>
            <a:pPr>
              <a:buNone/>
            </a:pPr>
            <a:endParaRPr lang="en-GB" noProof="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71762" y="3123096"/>
            <a:ext cx="6848475" cy="3423724"/>
          </a:xfrm>
          <a:prstGeom prst="rect">
            <a:avLst/>
          </a:prstGeom>
        </p:spPr>
      </p:pic>
      <p:sp>
        <p:nvSpPr>
          <p:cNvPr id="9" name="Freeform 5"/>
          <p:cNvSpPr/>
          <p:nvPr/>
        </p:nvSpPr>
        <p:spPr>
          <a:xfrm>
            <a:off x="1995424" y="6263640"/>
            <a:ext cx="2713736" cy="33444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στο </a:t>
            </a:r>
            <a:r>
              <a:rPr lang="el-GR" sz="1000" b="1" dirty="0" smtClean="0">
                <a:hlinkClick r:id="rId3" action="ppaction://hlinksldjump"/>
              </a:rPr>
              <a:t>‘Τι </a:t>
            </a:r>
            <a:r>
              <a:rPr lang="el-GR" sz="1000" b="1" dirty="0">
                <a:hlinkClick r:id="rId3" action="ppaction://hlinksldjump"/>
              </a:rPr>
              <a:t>είναι το άγχος’</a:t>
            </a:r>
            <a:endParaRPr lang="en-GB" sz="1000" b="1" dirty="0"/>
          </a:p>
        </p:txBody>
      </p:sp>
    </p:spTree>
    <p:extLst>
      <p:ext uri="{BB962C8B-B14F-4D97-AF65-F5344CB8AC3E}">
        <p14:creationId xmlns:p14="http://schemas.microsoft.com/office/powerpoint/2010/main" xmlns="" val="3796815186"/>
      </p:ext>
    </p:extLst>
  </p:cSld>
  <p:clrMapOvr>
    <a:masterClrMapping/>
  </p:clrMapOvr>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xmlns=""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3461</TotalTime>
  <Words>1812</Words>
  <Application>Microsoft Office PowerPoint</Application>
  <PresentationFormat>Προσαρμογή</PresentationFormat>
  <Paragraphs>70</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EUOSHA Campaign 2018 - wide</vt:lpstr>
      <vt:lpstr>Διαφάνεια 1</vt:lpstr>
      <vt:lpstr>Διαφάνεια 2</vt:lpstr>
      <vt:lpstr>Άγχος σημαίνει ότι δεν μπορείτε να ανταποκριθείτε στις υποχρεώσεις σας</vt:lpstr>
      <vt:lpstr>Το άγχος δεν είναι το ίδιο πράγμα με την πίεση</vt:lpstr>
      <vt:lpstr>Διαφορετικοί άνθρωποι – Διαφορετικές ερμηνείες</vt:lpstr>
      <vt:lpstr>Περισσότερες λεπτομέρειες για το άγχος – Προετοιμασία για δράση</vt:lpstr>
      <vt:lpstr>Περισσότερες λεπτομέρειες για το άγχος – Ενεργοποίηση </vt:lpstr>
      <vt:lpstr>Περισσότερες λεπτομέρειες για το άγχος – Ρυθμός x Πολυπλοκότητα                  = Απαίτηση  </vt:lpstr>
      <vt:lpstr>Άγχος σημαίνει ότι δυσκολεύεστε να ανταπεξέλθετε  στις υποχρεώσεις σας</vt:lpstr>
      <vt:lpstr>Το εργασιακό άγχος δεν είναι ασθένεια</vt:lpstr>
      <vt:lpstr>Το άγχος μπορεί να σας κάνει να αρρωστήσετε</vt:lpstr>
      <vt:lpstr>Το άγχος μπορεί να προκληθεί και από άλλους παράγοντες</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236</cp:revision>
  <cp:lastPrinted>2019-02-25T11:06:14Z</cp:lastPrinted>
  <dcterms:created xsi:type="dcterms:W3CDTF">2019-02-21T09:01:09Z</dcterms:created>
  <dcterms:modified xsi:type="dcterms:W3CDTF">2025-02-11T14:00:17Z</dcterms:modified>
</cp:coreProperties>
</file>