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4"/>
  </p:notesMasterIdLst>
  <p:handoutMasterIdLst>
    <p:handoutMasterId r:id="rId45"/>
  </p:handoutMasterIdLst>
  <p:sldIdLst>
    <p:sldId id="256" r:id="rId2"/>
    <p:sldId id="293" r:id="rId3"/>
    <p:sldId id="423" r:id="rId4"/>
    <p:sldId id="416" r:id="rId5"/>
    <p:sldId id="390" r:id="rId6"/>
    <p:sldId id="305" r:id="rId7"/>
    <p:sldId id="306" r:id="rId8"/>
    <p:sldId id="307" r:id="rId9"/>
    <p:sldId id="308" r:id="rId10"/>
    <p:sldId id="417" r:id="rId11"/>
    <p:sldId id="302" r:id="rId12"/>
    <p:sldId id="311" r:id="rId13"/>
    <p:sldId id="391" r:id="rId14"/>
    <p:sldId id="392" r:id="rId15"/>
    <p:sldId id="312" r:id="rId16"/>
    <p:sldId id="426" r:id="rId17"/>
    <p:sldId id="314" r:id="rId18"/>
    <p:sldId id="315" r:id="rId19"/>
    <p:sldId id="430" r:id="rId20"/>
    <p:sldId id="317" r:id="rId21"/>
    <p:sldId id="393" r:id="rId22"/>
    <p:sldId id="318" r:id="rId23"/>
    <p:sldId id="394" r:id="rId24"/>
    <p:sldId id="395" r:id="rId25"/>
    <p:sldId id="320" r:id="rId26"/>
    <p:sldId id="396" r:id="rId27"/>
    <p:sldId id="322" r:id="rId28"/>
    <p:sldId id="431" r:id="rId29"/>
    <p:sldId id="323" r:id="rId30"/>
    <p:sldId id="325" r:id="rId31"/>
    <p:sldId id="326" r:id="rId32"/>
    <p:sldId id="327" r:id="rId33"/>
    <p:sldId id="328" r:id="rId34"/>
    <p:sldId id="432" r:id="rId35"/>
    <p:sldId id="398" r:id="rId36"/>
    <p:sldId id="397" r:id="rId37"/>
    <p:sldId id="399" r:id="rId38"/>
    <p:sldId id="330" r:id="rId39"/>
    <p:sldId id="331" r:id="rId40"/>
    <p:sldId id="400" r:id="rId41"/>
    <p:sldId id="332" r:id="rId42"/>
    <p:sldId id="434"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13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31/07/2024</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 xmlns:p14="http://schemas.microsoft.com/office/powerpoint/2010/main"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31/7/2024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 xmlns:p14="http://schemas.microsoft.com/office/powerpoint/2010/main"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256683" y="-41610"/>
            <a:ext cx="926011" cy="6936959"/>
          </a:xfrm>
          <a:prstGeom prst="rect">
            <a:avLst/>
          </a:prstGeom>
        </p:spPr>
      </p:pic>
    </p:spTree>
    <p:extLst>
      <p:ext uri="{BB962C8B-B14F-4D97-AF65-F5344CB8AC3E}">
        <p14:creationId xmlns="" xmlns:p14="http://schemas.microsoft.com/office/powerpoint/2010/main"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31/07/2024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 xmlns:p14="http://schemas.microsoft.com/office/powerpoint/2010/main"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 xmlns:p14="http://schemas.microsoft.com/office/powerpoint/2010/main"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 xmlns:p14="http://schemas.microsoft.com/office/powerpoint/2010/main"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 xmlns:p14="http://schemas.microsoft.com/office/powerpoint/2010/main"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 xmlns:p14="http://schemas.microsoft.com/office/powerpoint/2010/main"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5.xml"/><Relationship Id="rId18" Type="http://schemas.openxmlformats.org/officeDocument/2006/relationships/slide" Target="slide17.xml"/><Relationship Id="rId26" Type="http://schemas.openxmlformats.org/officeDocument/2006/relationships/slide" Target="slide27.xml"/><Relationship Id="rId3" Type="http://schemas.openxmlformats.org/officeDocument/2006/relationships/slide" Target="slide11.xml"/><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36.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37.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29.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0.xml"/><Relationship Id="rId30" Type="http://schemas.openxmlformats.org/officeDocument/2006/relationships/slide" Target="slide32.xml"/><Relationship Id="rId35" Type="http://schemas.openxmlformats.org/officeDocument/2006/relationships/slide" Target="slide39.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5.xml"/><Relationship Id="rId18" Type="http://schemas.openxmlformats.org/officeDocument/2006/relationships/slide" Target="slide17.xml"/><Relationship Id="rId26" Type="http://schemas.openxmlformats.org/officeDocument/2006/relationships/slide" Target="slide27.xml"/><Relationship Id="rId3" Type="http://schemas.openxmlformats.org/officeDocument/2006/relationships/slide" Target="slide11.xml"/><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36.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37.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29.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0.xml"/><Relationship Id="rId30" Type="http://schemas.openxmlformats.org/officeDocument/2006/relationships/slide" Target="slide32.xml"/><Relationship Id="rId35" Type="http://schemas.openxmlformats.org/officeDocument/2006/relationships/slide" Target="slide3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5.xml"/><Relationship Id="rId18" Type="http://schemas.openxmlformats.org/officeDocument/2006/relationships/slide" Target="slide17.xml"/><Relationship Id="rId26" Type="http://schemas.openxmlformats.org/officeDocument/2006/relationships/slide" Target="slide27.xml"/><Relationship Id="rId3" Type="http://schemas.openxmlformats.org/officeDocument/2006/relationships/slide" Target="slide11.xml"/><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36.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37.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29.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0.xml"/><Relationship Id="rId30" Type="http://schemas.openxmlformats.org/officeDocument/2006/relationships/slide" Target="slide32.xml"/><Relationship Id="rId35" Type="http://schemas.openxmlformats.org/officeDocument/2006/relationships/slide" Target="slide39.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5.xml"/><Relationship Id="rId18" Type="http://schemas.openxmlformats.org/officeDocument/2006/relationships/slide" Target="slide17.xml"/><Relationship Id="rId26" Type="http://schemas.openxmlformats.org/officeDocument/2006/relationships/slide" Target="slide27.xml"/><Relationship Id="rId3" Type="http://schemas.openxmlformats.org/officeDocument/2006/relationships/slide" Target="slide11.xml"/><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36.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37.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29.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0.xml"/><Relationship Id="rId30" Type="http://schemas.openxmlformats.org/officeDocument/2006/relationships/slide" Target="slide32.xml"/><Relationship Id="rId35" Type="http://schemas.openxmlformats.org/officeDocument/2006/relationships/slide" Target="slide39.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16.xml"/><Relationship Id="rId7"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0.xml"/><Relationship Id="rId4" Type="http://schemas.openxmlformats.org/officeDocument/2006/relationships/slide" Target="slide19.xm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5.xml"/><Relationship Id="rId18" Type="http://schemas.openxmlformats.org/officeDocument/2006/relationships/slide" Target="slide17.xml"/><Relationship Id="rId26" Type="http://schemas.openxmlformats.org/officeDocument/2006/relationships/slide" Target="slide27.xml"/><Relationship Id="rId3" Type="http://schemas.openxmlformats.org/officeDocument/2006/relationships/slide" Target="slide11.xml"/><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36.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37.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29.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0.xml"/><Relationship Id="rId30" Type="http://schemas.openxmlformats.org/officeDocument/2006/relationships/slide" Target="slide32.xml"/><Relationship Id="rId35" Type="http://schemas.openxmlformats.org/officeDocument/2006/relationships/slide" Target="slide39.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5.xml"/><Relationship Id="rId18" Type="http://schemas.openxmlformats.org/officeDocument/2006/relationships/slide" Target="slide17.xml"/><Relationship Id="rId26" Type="http://schemas.openxmlformats.org/officeDocument/2006/relationships/slide" Target="slide27.xml"/><Relationship Id="rId3" Type="http://schemas.openxmlformats.org/officeDocument/2006/relationships/slide" Target="slide11.xml"/><Relationship Id="rId21" Type="http://schemas.openxmlformats.org/officeDocument/2006/relationships/slide" Target="slide22.xml"/><Relationship Id="rId34" Type="http://schemas.openxmlformats.org/officeDocument/2006/relationships/slide" Target="slide38.xml"/><Relationship Id="rId7" Type="http://schemas.openxmlformats.org/officeDocument/2006/relationships/slide" Target="slide36.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37.xml"/><Relationship Id="rId2" Type="http://schemas.openxmlformats.org/officeDocument/2006/relationships/slide" Target="slide4.xml"/><Relationship Id="rId16" Type="http://schemas.openxmlformats.org/officeDocument/2006/relationships/slide" Target="slide14.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slide" Target="slide29.xml"/><Relationship Id="rId11" Type="http://schemas.openxmlformats.org/officeDocument/2006/relationships/slide" Target="slide8.xml"/><Relationship Id="rId24" Type="http://schemas.openxmlformats.org/officeDocument/2006/relationships/slide" Target="slide25.xml"/><Relationship Id="rId32" Type="http://schemas.openxmlformats.org/officeDocument/2006/relationships/slide" Target="slide35.xml"/><Relationship Id="rId37" Type="http://schemas.openxmlformats.org/officeDocument/2006/relationships/slide" Target="slide41.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36" Type="http://schemas.openxmlformats.org/officeDocument/2006/relationships/slide" Target="slide40.xml"/><Relationship Id="rId10" Type="http://schemas.openxmlformats.org/officeDocument/2006/relationships/slide" Target="slide7.xml"/><Relationship Id="rId19" Type="http://schemas.openxmlformats.org/officeDocument/2006/relationships/slide" Target="slide18.xml"/><Relationship Id="rId31" Type="http://schemas.openxmlformats.org/officeDocument/2006/relationships/slide" Target="slide33.xml"/><Relationship Id="rId4" Type="http://schemas.openxmlformats.org/officeDocument/2006/relationships/slide" Target="slide16.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0.xml"/><Relationship Id="rId30" Type="http://schemas.openxmlformats.org/officeDocument/2006/relationships/slide" Target="slide32.xml"/><Relationship Id="rId35"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4524315"/>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3200" b="1" dirty="0" smtClean="0">
                <a:solidFill>
                  <a:srgbClr val="003399"/>
                </a:solidFill>
              </a:rPr>
              <a:t>6. ΤΙ ΜΠΟΡΩ ΝΑ ΚΑΝΩ</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 xmlns:p14="http://schemas.microsoft.com/office/powerpoint/2010/main" val="131492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05626" y="457053"/>
            <a:ext cx="3866445" cy="2228090"/>
            <a:chOff x="0" y="3736466"/>
            <a:chExt cx="3866445" cy="2772000"/>
          </a:xfrm>
        </p:grpSpPr>
        <p:sp>
          <p:nvSpPr>
            <p:cNvPr id="17" name="Rectangle 16"/>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400" b="1" dirty="0">
                  <a:hlinkClick r:id="rId2" action="ppaction://hlinksldjump"/>
                </a:rPr>
                <a:t>Αύξηση της ευαισθητοποίησης</a:t>
              </a:r>
              <a:endParaRPr lang="en-GB" sz="1400" b="1" dirty="0"/>
            </a:p>
            <a:p>
              <a:pPr marL="171450" lvl="1" indent="-171450" defTabSz="711200">
                <a:lnSpc>
                  <a:spcPct val="90000"/>
                </a:lnSpc>
                <a:spcBef>
                  <a:spcPct val="0"/>
                </a:spcBef>
                <a:spcAft>
                  <a:spcPct val="15000"/>
                </a:spcAft>
                <a:buChar char="••"/>
              </a:pPr>
              <a:r>
                <a:rPr lang="el-GR" sz="1400" b="1" dirty="0">
                  <a:hlinkClick r:id="rId3" action="ppaction://hlinksldjump"/>
                </a:rPr>
                <a:t>Διαχείριση κινδύνων</a:t>
              </a:r>
              <a:r>
                <a:rPr lang="en-GB" sz="1400" b="1" dirty="0">
                  <a:hlinkClick r:id="rId3" action="ppaction://hlinksldjump"/>
                </a:rPr>
                <a:t>: </a:t>
              </a:r>
              <a:r>
                <a:rPr lang="el-GR" sz="1400" b="1" dirty="0">
                  <a:hlinkClick r:id="rId3" action="ppaction://hlinksldjump"/>
                </a:rPr>
                <a:t>Αξιολόγηση</a:t>
              </a:r>
              <a:endParaRPr lang="en-GB" sz="1400" b="1" dirty="0"/>
            </a:p>
            <a:p>
              <a:pPr marL="171450" lvl="1" indent="-171450" defTabSz="711200">
                <a:lnSpc>
                  <a:spcPct val="90000"/>
                </a:lnSpc>
                <a:spcBef>
                  <a:spcPct val="0"/>
                </a:spcBef>
                <a:spcAft>
                  <a:spcPct val="15000"/>
                </a:spcAft>
                <a:buChar char="••"/>
              </a:pPr>
              <a:r>
                <a:rPr lang="el-GR" sz="1400" b="1" dirty="0">
                  <a:hlinkClick r:id="rId4" action="ppaction://hlinksldjump"/>
                </a:rPr>
                <a:t>Διαχείριση κινδύνων</a:t>
              </a:r>
              <a:r>
                <a:rPr lang="en-GB" sz="1400" b="1" dirty="0">
                  <a:hlinkClick r:id="rId4" action="ppaction://hlinksldjump"/>
                </a:rPr>
                <a:t>: </a:t>
              </a:r>
              <a:r>
                <a:rPr lang="el-GR" sz="1400" b="1" dirty="0">
                  <a:hlinkClick r:id="rId4" action="ppaction://hlinksldjump"/>
                </a:rPr>
                <a:t>Ανάληψη δράσης</a:t>
              </a:r>
              <a:endParaRPr lang="en-GB" sz="1400" b="1" dirty="0"/>
            </a:p>
            <a:p>
              <a:pPr marL="171450" lvl="1" indent="-171450" defTabSz="711200">
                <a:lnSpc>
                  <a:spcPct val="90000"/>
                </a:lnSpc>
                <a:spcBef>
                  <a:spcPct val="0"/>
                </a:spcBef>
                <a:spcAft>
                  <a:spcPct val="15000"/>
                </a:spcAft>
                <a:buChar char="••"/>
              </a:pPr>
              <a:r>
                <a:rPr lang="el-GR" sz="1400" b="1" dirty="0">
                  <a:hlinkClick r:id="rId5" action="ppaction://hlinksldjump"/>
                </a:rPr>
                <a:t>Προληπτικές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6" action="ppaction://hlinksldjump"/>
                </a:rPr>
                <a:t>Διορθωτικές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7" action="ppaction://hlinksldjump"/>
                </a:rPr>
                <a:t>Ανάπτυξη ψυχικής ανθεκτικότητας</a:t>
              </a:r>
              <a:endParaRPr lang="en-GB" sz="1400" b="1" kern="1200" dirty="0"/>
            </a:p>
          </p:txBody>
        </p:sp>
      </p:grpSp>
      <p:grpSp>
        <p:nvGrpSpPr>
          <p:cNvPr id="19" name="Group 18"/>
          <p:cNvGrpSpPr/>
          <p:nvPr/>
        </p:nvGrpSpPr>
        <p:grpSpPr>
          <a:xfrm>
            <a:off x="4298948" y="0"/>
            <a:ext cx="2815084" cy="769257"/>
            <a:chOff x="193322" y="3500306"/>
            <a:chExt cx="2706511" cy="472320"/>
          </a:xfrm>
        </p:grpSpPr>
        <p:sp>
          <p:nvSpPr>
            <p:cNvPr id="20" name="Rounded Rectangle 19"/>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2400" b="1" dirty="0">
                  <a:hlinkClick r:id="rId8" action="ppaction://hlinksldjump"/>
                </a:rPr>
                <a:t>Τι μπορώ </a:t>
              </a:r>
              <a:br>
                <a:rPr lang="el-GR" sz="2400" b="1" dirty="0">
                  <a:hlinkClick r:id="rId8" action="ppaction://hlinksldjump"/>
                </a:rPr>
              </a:br>
              <a:r>
                <a:rPr lang="el-GR" sz="2400" b="1" dirty="0">
                  <a:hlinkClick r:id="rId8" action="ppaction://hlinksldjump"/>
                </a:rPr>
                <a:t>να κάνω</a:t>
              </a:r>
              <a:endParaRPr lang="en-GB" sz="2400" b="1" kern="1200" dirty="0"/>
            </a:p>
          </p:txBody>
        </p:sp>
      </p:grpSp>
      <p:grpSp>
        <p:nvGrpSpPr>
          <p:cNvPr id="22" name="Group 21"/>
          <p:cNvGrpSpPr/>
          <p:nvPr/>
        </p:nvGrpSpPr>
        <p:grpSpPr>
          <a:xfrm>
            <a:off x="98978" y="1437803"/>
            <a:ext cx="3866445" cy="1634236"/>
            <a:chOff x="0" y="3736466"/>
            <a:chExt cx="3866445" cy="2772000"/>
          </a:xfrm>
          <a:solidFill>
            <a:schemeClr val="bg1">
              <a:lumMod val="95000"/>
            </a:schemeClr>
          </a:solidFill>
        </p:grpSpPr>
        <p:sp>
          <p:nvSpPr>
            <p:cNvPr id="23" name="Rectangle 2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9" action="ppaction://hlinksldjump"/>
                </a:rPr>
                <a:t>Διασφάλιση κοινής κατανόησης από όλους</a:t>
              </a:r>
              <a:endParaRPr lang="en-GB" sz="1400" dirty="0"/>
            </a:p>
            <a:p>
              <a:pPr marL="285750" lvl="0" indent="-285750">
                <a:buFont typeface="Arial" panose="020B0604020202020204" pitchFamily="34" charset="0"/>
                <a:buChar char="•"/>
              </a:pPr>
              <a:r>
                <a:rPr lang="el-GR" sz="1400" dirty="0">
                  <a:hlinkClick r:id="rId10" action="ppaction://hlinksldjump"/>
                </a:rPr>
                <a:t>Μετάδοση του μηνύματος</a:t>
              </a:r>
              <a:endParaRPr lang="en-GB" sz="1400" dirty="0"/>
            </a:p>
            <a:p>
              <a:pPr marL="285750" lvl="0" indent="-285750">
                <a:buFont typeface="Arial" panose="020B0604020202020204" pitchFamily="34" charset="0"/>
                <a:buChar char="•"/>
              </a:pPr>
              <a:r>
                <a:rPr lang="el-GR" sz="1400" dirty="0">
                  <a:hlinkClick r:id="rId11" action="ppaction://hlinksldjump"/>
                </a:rPr>
                <a:t>Εξασφάλιση δέσμευσης</a:t>
              </a:r>
              <a:endParaRPr lang="en-GB" sz="1400" dirty="0">
                <a:hlinkClick r:id="rId10" action="ppaction://hlinksldjump"/>
              </a:endParaRPr>
            </a:p>
            <a:p>
              <a:pPr marL="285750" lvl="0" indent="-285750">
                <a:buFont typeface="Arial" panose="020B0604020202020204" pitchFamily="34" charset="0"/>
                <a:buChar char="•"/>
              </a:pPr>
              <a:r>
                <a:rPr lang="el-GR" sz="1400" dirty="0">
                  <a:hlinkClick r:id="rId12" action="ppaction://hlinksldjump"/>
                </a:rPr>
                <a:t>Ανάπτυξη πολιτικής για το άγχος και σχετική ενημέρωση των εργαζομένων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25" name="Group 24"/>
          <p:cNvGrpSpPr/>
          <p:nvPr/>
        </p:nvGrpSpPr>
        <p:grpSpPr>
          <a:xfrm>
            <a:off x="292300" y="1201643"/>
            <a:ext cx="2706511" cy="472320"/>
            <a:chOff x="193322" y="3500306"/>
            <a:chExt cx="2706511" cy="472320"/>
          </a:xfrm>
          <a:solidFill>
            <a:schemeClr val="bg1">
              <a:lumMod val="95000"/>
            </a:schemeClr>
          </a:solidFill>
        </p:grpSpPr>
        <p:sp>
          <p:nvSpPr>
            <p:cNvPr id="26" name="Rounded Rectangle 2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13" action="ppaction://hlinksldjump"/>
                </a:rPr>
                <a:t>Αύξηση της ευαισθητοποίησης</a:t>
              </a:r>
              <a:endParaRPr lang="en-GB" sz="1600" dirty="0"/>
            </a:p>
          </p:txBody>
        </p:sp>
      </p:grpSp>
      <p:grpSp>
        <p:nvGrpSpPr>
          <p:cNvPr id="32" name="Group 31"/>
          <p:cNvGrpSpPr/>
          <p:nvPr/>
        </p:nvGrpSpPr>
        <p:grpSpPr>
          <a:xfrm>
            <a:off x="111058" y="3601822"/>
            <a:ext cx="3866445" cy="1634236"/>
            <a:chOff x="0" y="3736466"/>
            <a:chExt cx="3866445" cy="2772000"/>
          </a:xfrm>
        </p:grpSpPr>
        <p:sp>
          <p:nvSpPr>
            <p:cNvPr id="33" name="Rectangle 32"/>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 action="ppaction://hlinksldjump"/>
                </a:rPr>
                <a:t>Διαχείριση κινδύνων</a:t>
              </a:r>
              <a:endParaRPr lang="en-GB" sz="1400" dirty="0"/>
            </a:p>
            <a:p>
              <a:pPr marL="285750" indent="-285750">
                <a:buFont typeface="Arial" panose="020B0604020202020204" pitchFamily="34" charset="0"/>
                <a:buChar char="•"/>
              </a:pPr>
              <a:r>
                <a:rPr lang="el-GR" sz="1400" dirty="0">
                  <a:hlinkClick r:id="rId14" action="ppaction://hlinksldjump"/>
                </a:rPr>
                <a:t>Μη φοβάστε την αλλαγή</a:t>
              </a:r>
              <a:endParaRPr lang="en-GB" sz="1400" dirty="0"/>
            </a:p>
            <a:p>
              <a:pPr marL="285750" indent="-285750">
                <a:buFont typeface="Arial" panose="020B0604020202020204" pitchFamily="34" charset="0"/>
                <a:buChar char="•"/>
              </a:pPr>
              <a:r>
                <a:rPr lang="el-GR" sz="1400" dirty="0">
                  <a:hlinkClick r:id="rId15" action="ppaction://hlinksldjump"/>
                </a:rPr>
                <a:t>Εκτίμηση κινδύνου</a:t>
              </a:r>
              <a:endParaRPr lang="en-GB" sz="1400" dirty="0"/>
            </a:p>
            <a:p>
              <a:pPr marL="285750" indent="-285750">
                <a:buFont typeface="Arial" panose="020B0604020202020204" pitchFamily="34" charset="0"/>
                <a:buChar char="•"/>
              </a:pPr>
              <a:r>
                <a:rPr lang="el-GR" sz="1400" dirty="0">
                  <a:hlinkClick r:id="rId16" action="ppaction://hlinksldjump"/>
                </a:rPr>
                <a:t>Προσέξτε ιδιαίτερα εκείνους που διατρέχουν τον μεγαλύτερο κίνδυνο</a:t>
              </a:r>
              <a:endParaRPr lang="en-GB" sz="1400" dirty="0"/>
            </a:p>
            <a:p>
              <a:pPr marL="285750" indent="-285750">
                <a:buFont typeface="Arial" panose="020B0604020202020204" pitchFamily="34" charset="0"/>
                <a:buChar char="•"/>
              </a:pPr>
              <a:r>
                <a:rPr lang="el-GR" sz="1400" dirty="0">
                  <a:hlinkClick r:id="rId17" action="ppaction://hlinksldjump"/>
                </a:rPr>
                <a:t>Τεκμηρίωση των κινδύνων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35" name="Group 34"/>
          <p:cNvGrpSpPr/>
          <p:nvPr/>
        </p:nvGrpSpPr>
        <p:grpSpPr>
          <a:xfrm>
            <a:off x="304380" y="3365662"/>
            <a:ext cx="2706511" cy="472320"/>
            <a:chOff x="193322" y="3500306"/>
            <a:chExt cx="2706511" cy="472320"/>
          </a:xfrm>
        </p:grpSpPr>
        <p:sp>
          <p:nvSpPr>
            <p:cNvPr id="36" name="Rounded Rectangle 35"/>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6"/>
            <p:cNvSpPr txBox="1"/>
            <p:nvPr/>
          </p:nvSpPr>
          <p:spPr>
            <a:xfrm>
              <a:off x="216379" y="3523363"/>
              <a:ext cx="266039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b="1" dirty="0">
                  <a:hlinkClick r:id="rId3" action="ppaction://hlinksldjump"/>
                </a:rPr>
                <a:t>Αξιολόγηση</a:t>
              </a:r>
              <a:r>
                <a:rPr lang="en-GB" sz="1600" dirty="0"/>
                <a:t> </a:t>
              </a:r>
            </a:p>
          </p:txBody>
        </p:sp>
      </p:grpSp>
      <p:grpSp>
        <p:nvGrpSpPr>
          <p:cNvPr id="38" name="Group 37"/>
          <p:cNvGrpSpPr/>
          <p:nvPr/>
        </p:nvGrpSpPr>
        <p:grpSpPr>
          <a:xfrm>
            <a:off x="111058" y="5570492"/>
            <a:ext cx="3866445" cy="1018077"/>
            <a:chOff x="0" y="3736466"/>
            <a:chExt cx="3866445" cy="2772000"/>
          </a:xfrm>
          <a:solidFill>
            <a:schemeClr val="bg1">
              <a:lumMod val="95000"/>
            </a:schemeClr>
          </a:solidFill>
        </p:grpSpPr>
        <p:sp>
          <p:nvSpPr>
            <p:cNvPr id="39" name="Rectangle 38"/>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TextBox 39"/>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18" action="ppaction://hlinksldjump"/>
                </a:rPr>
                <a:t>Συζήτηση για πιθανές ενέργειες</a:t>
              </a:r>
              <a:endParaRPr lang="en-GB" sz="1400" dirty="0"/>
            </a:p>
            <a:p>
              <a:pPr marL="285750" lvl="0" indent="-285750">
                <a:buFont typeface="Arial" panose="020B0604020202020204" pitchFamily="34" charset="0"/>
                <a:buChar char="•"/>
              </a:pPr>
              <a:r>
                <a:rPr lang="el-GR" sz="1400" dirty="0">
                  <a:hlinkClick r:id="rId19" action="ppaction://hlinksldjump"/>
                </a:rPr>
                <a:t>Προετοιμασία για δράση</a:t>
              </a:r>
              <a:endParaRPr lang="en-GB" sz="1400" dirty="0"/>
            </a:p>
            <a:p>
              <a:pPr marL="0" lvl="1" algn="l" defTabSz="711200">
                <a:lnSpc>
                  <a:spcPct val="90000"/>
                </a:lnSpc>
                <a:spcBef>
                  <a:spcPct val="0"/>
                </a:spcBef>
                <a:spcAft>
                  <a:spcPct val="15000"/>
                </a:spcAft>
              </a:pPr>
              <a:endParaRPr lang="en-GB" sz="1600" kern="1200" dirty="0"/>
            </a:p>
          </p:txBody>
        </p:sp>
      </p:grpSp>
      <p:grpSp>
        <p:nvGrpSpPr>
          <p:cNvPr id="41" name="Group 40"/>
          <p:cNvGrpSpPr/>
          <p:nvPr/>
        </p:nvGrpSpPr>
        <p:grpSpPr>
          <a:xfrm>
            <a:off x="304380" y="5334332"/>
            <a:ext cx="2706511" cy="472320"/>
            <a:chOff x="193322" y="3500306"/>
            <a:chExt cx="2706511" cy="472320"/>
          </a:xfrm>
          <a:solidFill>
            <a:schemeClr val="bg1">
              <a:lumMod val="95000"/>
            </a:schemeClr>
          </a:solidFill>
        </p:grpSpPr>
        <p:sp>
          <p:nvSpPr>
            <p:cNvPr id="42" name="Rounded Rectangle 41"/>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4" action="ppaction://hlinksldjump"/>
                </a:rPr>
                <a:t>Ανάληψη δράσης</a:t>
              </a:r>
              <a:endParaRPr lang="en-GB" sz="1600" dirty="0"/>
            </a:p>
          </p:txBody>
        </p:sp>
      </p:grpSp>
      <p:grpSp>
        <p:nvGrpSpPr>
          <p:cNvPr id="44" name="Group 43"/>
          <p:cNvGrpSpPr/>
          <p:nvPr/>
        </p:nvGrpSpPr>
        <p:grpSpPr>
          <a:xfrm>
            <a:off x="4141813" y="3501284"/>
            <a:ext cx="3866445" cy="2275398"/>
            <a:chOff x="0" y="3736466"/>
            <a:chExt cx="3866445" cy="2772000"/>
          </a:xfrm>
          <a:solidFill>
            <a:schemeClr val="bg1">
              <a:lumMod val="95000"/>
            </a:schemeClr>
          </a:solidFill>
        </p:grpSpPr>
        <p:sp>
          <p:nvSpPr>
            <p:cNvPr id="45" name="Rectangle 44"/>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300" dirty="0">
                  <a:hlinkClick r:id="rId20" action="ppaction://hlinksldjump"/>
                </a:rPr>
                <a:t>Διορθωτικές ενέργειες</a:t>
              </a:r>
              <a:endParaRPr lang="en-GB" sz="1300" dirty="0"/>
            </a:p>
            <a:p>
              <a:pPr marL="285750" indent="-285750">
                <a:buFont typeface="Arial" panose="020B0604020202020204" pitchFamily="34" charset="0"/>
                <a:buChar char="•"/>
              </a:pPr>
              <a:r>
                <a:rPr lang="el-GR" sz="1300" dirty="0">
                  <a:hlinkClick r:id="rId21" action="ppaction://hlinksldjump"/>
                </a:rPr>
                <a:t>Υπερβολικές απαιτήσεις</a:t>
              </a:r>
              <a:endParaRPr lang="en-GB" sz="1300" dirty="0">
                <a:hlinkClick r:id="rId20" action="ppaction://hlinksldjump"/>
              </a:endParaRPr>
            </a:p>
            <a:p>
              <a:pPr marL="285750" indent="-285750">
                <a:buFont typeface="Arial" panose="020B0604020202020204" pitchFamily="34" charset="0"/>
                <a:buChar char="•"/>
              </a:pPr>
              <a:r>
                <a:rPr lang="el-GR" sz="1300" dirty="0">
                  <a:hlinkClick r:id="rId22" action="ppaction://hlinksldjump"/>
                </a:rPr>
                <a:t>Έλλειψη ελέγχου σε προσωπικό επίπεδο</a:t>
              </a:r>
              <a:endParaRPr lang="en-GB" sz="1300" dirty="0"/>
            </a:p>
            <a:p>
              <a:pPr marL="285750" indent="-285750">
                <a:buFont typeface="Arial" panose="020B0604020202020204" pitchFamily="34" charset="0"/>
                <a:buChar char="•"/>
              </a:pPr>
              <a:r>
                <a:rPr lang="el-GR" sz="1300" dirty="0">
                  <a:hlinkClick r:id="rId23" action="ppaction://hlinksldjump"/>
                </a:rPr>
                <a:t>Ανεπαρκής υποστήριξη</a:t>
              </a:r>
              <a:endParaRPr lang="en-GB" sz="1300" dirty="0"/>
            </a:p>
            <a:p>
              <a:pPr marL="285750" indent="-285750">
                <a:buFont typeface="Arial" panose="020B0604020202020204" pitchFamily="34" charset="0"/>
                <a:buChar char="•"/>
              </a:pPr>
              <a:r>
                <a:rPr lang="el-GR" sz="1300" dirty="0">
                  <a:hlinkClick r:id="rId24" action="ppaction://hlinksldjump"/>
                </a:rPr>
                <a:t>Κακές σχέσεις (συμπεριλαμβανομένης της παρενόχλησης</a:t>
              </a:r>
              <a:r>
                <a:rPr lang="en-GB" sz="1300" dirty="0">
                  <a:hlinkClick r:id="rId24" action="ppaction://hlinksldjump"/>
                </a:rPr>
                <a:t>)</a:t>
              </a:r>
              <a:endParaRPr lang="en-GB" sz="1300" dirty="0"/>
            </a:p>
            <a:p>
              <a:pPr marL="285750" indent="-285750">
                <a:buFont typeface="Arial" panose="020B0604020202020204" pitchFamily="34" charset="0"/>
                <a:buChar char="•"/>
              </a:pPr>
              <a:r>
                <a:rPr lang="el-GR" sz="1300" dirty="0">
                  <a:hlinkClick r:id="rId25" action="ppaction://hlinksldjump"/>
                </a:rPr>
                <a:t>Βία από τρίτους</a:t>
              </a:r>
              <a:endParaRPr lang="en-GB" sz="1300" dirty="0"/>
            </a:p>
            <a:p>
              <a:pPr marL="285750" indent="-285750">
                <a:buFont typeface="Arial" panose="020B0604020202020204" pitchFamily="34" charset="0"/>
                <a:buChar char="•"/>
              </a:pPr>
              <a:r>
                <a:rPr lang="el-GR" sz="1300" dirty="0">
                  <a:hlinkClick r:id="rId26" action="ppaction://hlinksldjump"/>
                </a:rPr>
                <a:t>Ρόλοι και αλλαγή</a:t>
              </a:r>
              <a:endParaRPr lang="en-GB" sz="1300" dirty="0"/>
            </a:p>
            <a:p>
              <a:pPr marL="171450" lvl="1" indent="-171450" algn="l" defTabSz="711200">
                <a:lnSpc>
                  <a:spcPct val="90000"/>
                </a:lnSpc>
                <a:spcBef>
                  <a:spcPct val="0"/>
                </a:spcBef>
                <a:spcAft>
                  <a:spcPct val="15000"/>
                </a:spcAft>
                <a:buChar char="••"/>
              </a:pPr>
              <a:endParaRPr lang="en-GB" sz="1600" kern="1200" dirty="0"/>
            </a:p>
          </p:txBody>
        </p:sp>
      </p:grpSp>
      <p:grpSp>
        <p:nvGrpSpPr>
          <p:cNvPr id="47" name="Group 46"/>
          <p:cNvGrpSpPr/>
          <p:nvPr/>
        </p:nvGrpSpPr>
        <p:grpSpPr>
          <a:xfrm>
            <a:off x="4335135" y="3265124"/>
            <a:ext cx="2706511" cy="472320"/>
            <a:chOff x="193322" y="3500306"/>
            <a:chExt cx="2706511" cy="472320"/>
          </a:xfrm>
          <a:solidFill>
            <a:schemeClr val="bg1">
              <a:lumMod val="95000"/>
            </a:schemeClr>
          </a:solidFill>
        </p:grpSpPr>
        <p:sp>
          <p:nvSpPr>
            <p:cNvPr id="48" name="Rounded Rectangle 47"/>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27" action="ppaction://hlinksldjump"/>
                </a:rPr>
                <a:t>Προληπτικές ενέργειες</a:t>
              </a:r>
              <a:endParaRPr lang="en-GB" sz="1600" dirty="0"/>
            </a:p>
          </p:txBody>
        </p:sp>
      </p:grpSp>
      <p:grpSp>
        <p:nvGrpSpPr>
          <p:cNvPr id="50" name="Group 49"/>
          <p:cNvGrpSpPr/>
          <p:nvPr/>
        </p:nvGrpSpPr>
        <p:grpSpPr>
          <a:xfrm>
            <a:off x="8139760" y="1414107"/>
            <a:ext cx="3866445" cy="1634236"/>
            <a:chOff x="0" y="3736466"/>
            <a:chExt cx="3866445" cy="2772000"/>
          </a:xfrm>
          <a:solidFill>
            <a:schemeClr val="bg1">
              <a:lumMod val="95000"/>
            </a:schemeClr>
          </a:solidFill>
        </p:grpSpPr>
        <p:sp>
          <p:nvSpPr>
            <p:cNvPr id="51" name="Rectangle 50"/>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28" action="ppaction://hlinksldjump"/>
                </a:rPr>
                <a:t>Αλλαγή εργασίας</a:t>
              </a:r>
              <a:endParaRPr lang="en-GB" sz="1400" dirty="0"/>
            </a:p>
            <a:p>
              <a:pPr marL="285750" lvl="0" indent="-285750">
                <a:buFont typeface="Arial" panose="020B0604020202020204" pitchFamily="34" charset="0"/>
                <a:buChar char="•"/>
              </a:pPr>
              <a:r>
                <a:rPr lang="el-GR" sz="1400" dirty="0">
                  <a:hlinkClick r:id="rId29" action="ppaction://hlinksldjump"/>
                </a:rPr>
                <a:t>Εκπαίδευση, λήψη αποφάσεων και ρόλοι</a:t>
              </a:r>
              <a:endParaRPr lang="en-GB" sz="1400" dirty="0"/>
            </a:p>
            <a:p>
              <a:pPr marL="285750" lvl="0" indent="-285750">
                <a:buFont typeface="Arial" panose="020B0604020202020204" pitchFamily="34" charset="0"/>
                <a:buChar char="•"/>
              </a:pPr>
              <a:r>
                <a:rPr lang="el-GR" sz="1400" dirty="0">
                  <a:hlinkClick r:id="rId30" action="ppaction://hlinksldjump"/>
                </a:rPr>
                <a:t>Φροντίστε να συμμετέχουν και άλλοι, παρέχετε υποστήριξη</a:t>
              </a:r>
              <a:endParaRPr lang="en-GB" sz="1400" dirty="0"/>
            </a:p>
            <a:p>
              <a:pPr marL="285750" lvl="0" indent="-285750">
                <a:buFont typeface="Arial" panose="020B0604020202020204" pitchFamily="34" charset="0"/>
                <a:buChar char="•"/>
              </a:pPr>
              <a:r>
                <a:rPr lang="el-GR" sz="1400" dirty="0">
                  <a:hlinkClick r:id="rId31" action="ppaction://hlinksldjump"/>
                </a:rPr>
                <a:t>Προαγωγή της υγείας</a:t>
              </a:r>
              <a:endParaRPr lang="en-GB" sz="1400" dirty="0"/>
            </a:p>
          </p:txBody>
        </p:sp>
      </p:grpSp>
      <p:grpSp>
        <p:nvGrpSpPr>
          <p:cNvPr id="53" name="Group 52"/>
          <p:cNvGrpSpPr/>
          <p:nvPr/>
        </p:nvGrpSpPr>
        <p:grpSpPr>
          <a:xfrm>
            <a:off x="8333082" y="1177947"/>
            <a:ext cx="2706511" cy="472320"/>
            <a:chOff x="193322" y="3500306"/>
            <a:chExt cx="2706511" cy="472320"/>
          </a:xfrm>
          <a:solidFill>
            <a:schemeClr val="bg1">
              <a:lumMod val="95000"/>
            </a:schemeClr>
          </a:solidFill>
        </p:grpSpPr>
        <p:sp>
          <p:nvSpPr>
            <p:cNvPr id="54" name="Rounded Rectangle 53"/>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6" action="ppaction://hlinksldjump"/>
                </a:rPr>
                <a:t>Διορθωτικές ενέργειες</a:t>
              </a:r>
              <a:endParaRPr lang="en-GB" sz="1600" dirty="0"/>
            </a:p>
          </p:txBody>
        </p:sp>
      </p:grpSp>
      <p:grpSp>
        <p:nvGrpSpPr>
          <p:cNvPr id="56" name="Group 55"/>
          <p:cNvGrpSpPr/>
          <p:nvPr/>
        </p:nvGrpSpPr>
        <p:grpSpPr>
          <a:xfrm>
            <a:off x="8139759" y="3429000"/>
            <a:ext cx="3866445" cy="3169403"/>
            <a:chOff x="0" y="3736466"/>
            <a:chExt cx="3866445" cy="2772000"/>
          </a:xfrm>
          <a:solidFill>
            <a:schemeClr val="bg1">
              <a:lumMod val="95000"/>
            </a:schemeClr>
          </a:solidFill>
        </p:grpSpPr>
        <p:sp>
          <p:nvSpPr>
            <p:cNvPr id="57" name="Rectangle 56"/>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2" action="ppaction://hlinksldjump"/>
                </a:rPr>
                <a:t>Ανάπτυξη ψυχικής ανθεκτικότητας</a:t>
              </a:r>
              <a:endParaRPr lang="en-GB" sz="1400" dirty="0"/>
            </a:p>
            <a:p>
              <a:pPr marL="285750" lvl="0" indent="-285750">
                <a:buFont typeface="Arial" panose="020B0604020202020204" pitchFamily="34" charset="0"/>
                <a:buChar char="•"/>
              </a:pPr>
              <a:r>
                <a:rPr lang="el-GR" sz="1400" dirty="0">
                  <a:hlinkClick r:id="rId7" action="ppaction://hlinksldjump"/>
                </a:rPr>
                <a:t>Η ψυχική υγεία είναι εξίσου σημαντική</a:t>
              </a:r>
              <a:endParaRPr lang="en-GB" sz="1400" dirty="0"/>
            </a:p>
            <a:p>
              <a:pPr marL="285750" lvl="0" indent="-285750">
                <a:buFont typeface="Arial" panose="020B0604020202020204" pitchFamily="34" charset="0"/>
                <a:buChar char="•"/>
              </a:pPr>
              <a:r>
                <a:rPr lang="el-GR" sz="1400" dirty="0">
                  <a:hlinkClick r:id="rId33" action="ppaction://hlinksldjump"/>
                </a:rPr>
                <a:t>Βελτίωση της υγείας και της ευημερίας/ευεξίας των εργαζομένων</a:t>
              </a:r>
              <a:endParaRPr lang="en-GB" sz="1400" dirty="0"/>
            </a:p>
            <a:p>
              <a:pPr marL="285750" lvl="0" indent="-285750">
                <a:buFont typeface="Arial" panose="020B0604020202020204" pitchFamily="34" charset="0"/>
                <a:buChar char="•"/>
              </a:pPr>
              <a:r>
                <a:rPr lang="el-GR" sz="1400" dirty="0">
                  <a:hlinkClick r:id="rId34" action="ppaction://hlinksldjump"/>
                </a:rPr>
                <a:t>Υγιεινή διατροφή</a:t>
              </a:r>
              <a:endParaRPr lang="en-GB" sz="1400" dirty="0"/>
            </a:p>
            <a:p>
              <a:pPr marL="285750" lvl="0" indent="-285750">
                <a:buFont typeface="Arial" panose="020B0604020202020204" pitchFamily="34" charset="0"/>
                <a:buChar char="•"/>
              </a:pPr>
              <a:r>
                <a:rPr lang="el-GR" sz="1400" dirty="0">
                  <a:hlinkClick r:id="rId35" action="ppaction://hlinksldjump"/>
                </a:rPr>
                <a:t>Σωματική άσκηση και συνετή κατανάλωση αλκοόλ</a:t>
              </a:r>
              <a:endParaRPr lang="en-GB" sz="1400" dirty="0"/>
            </a:p>
            <a:p>
              <a:pPr marL="285750" lvl="0" indent="-285750">
                <a:buFont typeface="Arial" panose="020B0604020202020204" pitchFamily="34" charset="0"/>
                <a:buChar char="•"/>
              </a:pPr>
              <a:r>
                <a:rPr lang="el-GR" sz="1400" dirty="0">
                  <a:hlinkClick r:id="rId36" action="ppaction://hlinksldjump"/>
                </a:rPr>
                <a:t>Διαλείμματα και χαλάρωση</a:t>
              </a:r>
              <a:endParaRPr lang="en-GB" sz="1400" dirty="0"/>
            </a:p>
            <a:p>
              <a:pPr marL="285750" lvl="0" indent="-285750">
                <a:buFont typeface="Arial" panose="020B0604020202020204" pitchFamily="34" charset="0"/>
                <a:buChar char="•"/>
              </a:pPr>
              <a:r>
                <a:rPr lang="el-GR" sz="1400" dirty="0">
                  <a:hlinkClick r:id="rId37" action="ppaction://hlinksldjump"/>
                </a:rPr>
                <a:t>Ανάπτυξη της ψυχικής ανθεκτικότητας των εργαζομένων μέσω της καλής διαχείρισης</a:t>
              </a:r>
              <a:endParaRPr lang="en-GB" sz="1400" kern="1200" dirty="0"/>
            </a:p>
          </p:txBody>
        </p:sp>
      </p:grpSp>
      <p:grpSp>
        <p:nvGrpSpPr>
          <p:cNvPr id="59" name="Group 58"/>
          <p:cNvGrpSpPr/>
          <p:nvPr/>
        </p:nvGrpSpPr>
        <p:grpSpPr>
          <a:xfrm>
            <a:off x="8392752" y="3154894"/>
            <a:ext cx="2706511" cy="472320"/>
            <a:chOff x="193322" y="3500306"/>
            <a:chExt cx="2706511" cy="472320"/>
          </a:xfrm>
          <a:solidFill>
            <a:schemeClr val="bg1">
              <a:lumMod val="95000"/>
            </a:schemeClr>
          </a:solidFill>
        </p:grpSpPr>
        <p:sp>
          <p:nvSpPr>
            <p:cNvPr id="60" name="Rounded Rectangle 59"/>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7" action="ppaction://hlinksldjump"/>
                </a:rPr>
                <a:t>Ανάπτυξη ψυχικής ανθεκτικότητας</a:t>
              </a:r>
              <a:endParaRPr lang="en-GB" sz="1600" dirty="0"/>
            </a:p>
          </p:txBody>
        </p:sp>
      </p:grpSp>
      <p:sp>
        <p:nvSpPr>
          <p:cNvPr id="64" name="Freeform 63"/>
          <p:cNvSpPr/>
          <p:nvPr/>
        </p:nvSpPr>
        <p:spPr>
          <a:xfrm>
            <a:off x="4373940" y="6478719"/>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8" action="ppaction://hlinksldjump"/>
              </a:rPr>
              <a:t>Επιστροφή</a:t>
            </a:r>
            <a:r>
              <a:rPr lang="en-GB" sz="1000" b="1" dirty="0">
                <a:hlinkClick r:id="rId8" action="ppaction://hlinksldjump"/>
              </a:rPr>
              <a:t> </a:t>
            </a:r>
            <a:r>
              <a:rPr lang="el-GR" sz="1000" b="1" dirty="0">
                <a:hlinkClick r:id="rId8" action="ppaction://hlinksldjump"/>
              </a:rPr>
              <a:t> στο </a:t>
            </a:r>
            <a:r>
              <a:rPr lang="en-GB" sz="1000" b="1" dirty="0">
                <a:hlinkClick r:id="rId8" action="ppaction://hlinksldjump"/>
              </a:rPr>
              <a:t>‘</a:t>
            </a:r>
            <a:r>
              <a:rPr lang="el-GR" sz="1000" b="1" dirty="0">
                <a:hlinkClick r:id="rId8" action="ppaction://hlinksldjump"/>
              </a:rPr>
              <a:t>τι μπορώ να κάνω</a:t>
            </a:r>
            <a:r>
              <a:rPr lang="en-GB" sz="1000" b="1" dirty="0">
                <a:hlinkClick r:id="rId8" action="ppaction://hlinksldjump"/>
              </a:rPr>
              <a:t>’</a:t>
            </a:r>
            <a:endParaRPr lang="en-GB" sz="1000" b="1" dirty="0"/>
          </a:p>
        </p:txBody>
      </p:sp>
    </p:spTree>
    <p:extLst>
      <p:ext uri="{BB962C8B-B14F-4D97-AF65-F5344CB8AC3E}">
        <p14:creationId xmlns="" xmlns:p14="http://schemas.microsoft.com/office/powerpoint/2010/main" val="813307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Διαχείριση κινδύνων: Αξιολόγηση</a:t>
            </a:r>
            <a:endParaRPr lang="en-GB" noProof="0" dirty="0"/>
          </a:p>
        </p:txBody>
      </p:sp>
      <p:sp>
        <p:nvSpPr>
          <p:cNvPr id="3" name="Content Placeholder 2"/>
          <p:cNvSpPr>
            <a:spLocks noGrp="1"/>
          </p:cNvSpPr>
          <p:nvPr>
            <p:ph sz="half" idx="1"/>
          </p:nvPr>
        </p:nvSpPr>
        <p:spPr>
          <a:xfrm>
            <a:off x="600000" y="1115999"/>
            <a:ext cx="10080000" cy="5110629"/>
          </a:xfrm>
        </p:spPr>
        <p:txBody>
          <a:bodyPr>
            <a:normAutofit/>
          </a:bodyPr>
          <a:lstStyle/>
          <a:p>
            <a:r>
              <a:rPr lang="el-GR" dirty="0"/>
              <a:t>Η διαδικασία διαχείρισης των ψυχοκοινωνικών κινδύνων που οδηγούν σε άγχος στο χώρο εργασίας βασίζεται στις ίδιες βασικές αρχές και διαδικασίες με τη διαχείριση άλλων κινδύνων στην εργασία. Το πρώτο βήμα, επομένως, είναι ο εντοπισμός των κινδύνων και η αξιολόγηση του βαθμού στον οποίο μπορεί να εκδηλωθεί κάθε κίνδυνος.</a:t>
            </a:r>
          </a:p>
          <a:p>
            <a:r>
              <a:rPr lang="el-GR" dirty="0"/>
              <a:t>Ο παρών </a:t>
            </a:r>
            <a:r>
              <a:rPr lang="el-GR" dirty="0" smtClean="0"/>
              <a:t>ψηφιακός </a:t>
            </a:r>
            <a:r>
              <a:rPr lang="el-GR" dirty="0"/>
              <a:t>οδηγός παρέχει βοήθεια για τον εντοπισμό των παραγόντων στο χώρο εργασίας που μπορούν να προκαλούν ή να συμβάλλουν στο εργασιακό άγχος. Ωστόσο, κάποια μορφή δομημένης αξιολόγησης κινδύνων είναι συνήθως χρήσιμη.</a:t>
            </a:r>
          </a:p>
          <a:p>
            <a:r>
              <a:rPr lang="el-GR" dirty="0"/>
              <a:t>Η συμμετοχή των εργαζομένων και των εκπροσώπων τους σε κάθε στάδιο της διαδικασίας είναι εξαιρετικής σημασίας για την επιτυχία. Εκτός από τη συμμετοχή των εργαζομένων στη διαδικασία για την αύξηση της ευαισθητοποίησης και την αξιολόγηση των κινδύνων, είναι χρήσιμο να παίζουν ρόλο και στην ανάπτυξη λύσεων και τη διαμόρφωση προτεραιοτήτων για δράση. Μην παραλείπετε να τηρείτε αρχείο με τα ευρήματά σας κατά την αξιολόγηση. </a:t>
            </a:r>
          </a:p>
          <a:p>
            <a:pPr marL="0" indent="0">
              <a:buNone/>
            </a:pPr>
            <a:endParaRPr lang="en-GB" dirty="0"/>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αξιολόγηση</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495817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 φοβάστε την αλλαγή </a:t>
            </a:r>
            <a:endParaRPr lang="en-GB" noProof="0" dirty="0"/>
          </a:p>
        </p:txBody>
      </p:sp>
      <p:sp>
        <p:nvSpPr>
          <p:cNvPr id="3" name="Content Placeholder 2"/>
          <p:cNvSpPr>
            <a:spLocks noGrp="1"/>
          </p:cNvSpPr>
          <p:nvPr>
            <p:ph sz="half" idx="1"/>
          </p:nvPr>
        </p:nvSpPr>
        <p:spPr/>
        <p:txBody>
          <a:bodyPr>
            <a:normAutofit/>
          </a:bodyPr>
          <a:lstStyle/>
          <a:p>
            <a:r>
              <a:rPr lang="el-GR" dirty="0"/>
              <a:t>Αφού βελτιώσετε το επίπεδο ευαισθητοποίησης και εξασφαλίσετε τη δέσμευση για την αντιμετώπιση των ψυχοκοινωνικών κινδύνων και, επομένως, για τη διαχείριση του άγχους στην επιχείρηση ή τον οργανισμό σας, η επόμενη διαδικασία είναι η αξιολόγηση των κινδύνων.  Μην ξεχνάτε ότι, προτού διεξαγάγετε αξιολόγηση κινδύνων για τους παράγοντες ψυχοκοινωνικών κινδύνων που μπορούν να οδηγήσουν σε άγχος και άλλα προβλήματα που σχετίζονται με τη ψυχική υγεία και την ευεξία, εσείς και οι εργαζόμενοί σας πρέπει να είστε έτοιμοι για αλλαγές και πρόθυμοι να συνεργαστείτε, προκειμένου να βελτιώσετε το ψυχοκοινωνικό εργασιακό περιβάλλον και να περιορίσετε τον κίνδυνο άγχους και τα συσχετιζόμενα προβλήματα υγείας. </a:t>
            </a:r>
          </a:p>
          <a:p>
            <a:r>
              <a:rPr lang="el-GR" dirty="0"/>
              <a:t>Μερικές από τις προσεγγίσεις και το υλικό που παρουσιάστηκε στην ενότητα του παρόντος ηλεκτρονικού οδηγού σχετικά με την αύξηση της ευαισθητοποίησης μπορεί να είναι χρήσιμα και για αυτό το θέμα. Υπάρχουν σαφή μηνύματα που πρέπει να γίνουν κατανοητά και τα οποία περιλαμβάνουν την αναγνώριση των ψυχοκοινωνικών κινδύνων ως αποδεκτού προβλήματος υγείας και ασφάλειας και τη συνειδητοποίηση ότι είμαστε όλοι υπεύθυνοι για την αντιμετώπισή τους και, με αυτό τον τρόπο, για τον περιορισμό του κινδύνου του εργασιακού άγχους ή των προβλημάτων ψυχικής υγείας. </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αξιολόγηση</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18285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Αξιολόγηση των κινδύνων – Εκτίμηση Κινδύνου </a:t>
            </a:r>
            <a:endParaRPr lang="en-GB" dirty="0"/>
          </a:p>
        </p:txBody>
      </p:sp>
      <p:sp>
        <p:nvSpPr>
          <p:cNvPr id="3" name="Content Placeholder 2"/>
          <p:cNvSpPr>
            <a:spLocks noGrp="1"/>
          </p:cNvSpPr>
          <p:nvPr>
            <p:ph sz="half" idx="1"/>
          </p:nvPr>
        </p:nvSpPr>
        <p:spPr/>
        <p:txBody>
          <a:bodyPr>
            <a:normAutofit/>
          </a:bodyPr>
          <a:lstStyle/>
          <a:p>
            <a:r>
              <a:rPr lang="el-GR" dirty="0"/>
              <a:t>Ο οδηγός αυτός περιγράφει τις βασικές απαιτήσεις για τη διαδικασία αξιολόγησης των κινδύνων (μέσω της μελέτης Εκτίμησης Κινδύνου). Δεν παρέχει πάρα πολλές λεπτομέρειες, γιατί υπάρχουν άλλοι οδηγοί που μπορούν να σας βοηθήσουν σε αυτό το θέμα. </a:t>
            </a:r>
          </a:p>
          <a:p>
            <a:r>
              <a:rPr lang="el-GR" dirty="0"/>
              <a:t>Προτού διενεργήσετε εκτίμηση των ψυχοκοινωνικών κινδύνων στο χώρο εργασίας σας, θα ήταν χρήσιμο να μελετήσετε τις εκτιμήσεις που έχετε ήδη διεξαγάγει σχετικά με άλλους κινδύνους. Αυτές μπορεί να σας χρησιμεύσουν ως βάση επί της οποίας μπορείτε να οικοδομήσετε και να αναπτύξετε εργαλεία αξιολόγησης σχετικά με το άγχος. Για την εκτίμηση των ψυχοκοινωνικών κινδύνων μπορείτε συνήθως να χρησιμοποιήσετε την ίδια συστηματική προσέγγιση που έχετε χρησιμοποιήσει στο παρελθόν για άλλους κινδύνους. </a:t>
            </a:r>
          </a:p>
          <a:p>
            <a:r>
              <a:rPr lang="el-GR" dirty="0"/>
              <a:t>Τα άτομα που θα εκπονήσουν τη μελέτη Εκτίμησης Κινδύνου πρέπει να γνωρίζουν τους κύριους παράγοντες ψυχοκοινωνικών κινδύνων για το άγχος και τους τρόπους με τους οποίους εκδηλώνονται οι επιπτώσεις τους. </a:t>
            </a:r>
          </a:p>
          <a:p>
            <a:r>
              <a:rPr lang="el-GR" dirty="0"/>
              <a:t>Ακόμα και αν δεν χρησιμοποιείτε καμία τυπική διαδικασία για την Εκτίμηση Κινδύνου, είναι χρήσιμο να ακολουθείτε κάποια μορφή δομημένης αξιολόγησης των κινδύνων. </a:t>
            </a:r>
          </a:p>
          <a:p>
            <a:pPr marL="0" indent="0">
              <a:buNone/>
            </a:pP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αξιολόγηση</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98525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2" y="180000"/>
            <a:ext cx="11044130" cy="489600"/>
          </a:xfrm>
        </p:spPr>
        <p:txBody>
          <a:bodyPr/>
          <a:lstStyle/>
          <a:p>
            <a:r>
              <a:rPr lang="el-GR" dirty="0"/>
              <a:t>Προσέξτε ιδιαίτερα εκείνους που διατρέχουν τον μεγαλύτερο κίνδυνο</a:t>
            </a:r>
            <a:endParaRPr lang="en-GB" dirty="0"/>
          </a:p>
        </p:txBody>
      </p:sp>
      <p:sp>
        <p:nvSpPr>
          <p:cNvPr id="3" name="Content Placeholder 2"/>
          <p:cNvSpPr>
            <a:spLocks noGrp="1"/>
          </p:cNvSpPr>
          <p:nvPr>
            <p:ph sz="half" idx="1"/>
          </p:nvPr>
        </p:nvSpPr>
        <p:spPr/>
        <p:txBody>
          <a:bodyPr/>
          <a:lstStyle/>
          <a:p>
            <a:r>
              <a:rPr lang="el-GR" dirty="0"/>
              <a:t>Κατά τη διεξαγωγή της Εκτίμησης Κινδύνου, προσπαθήστε, επίσης να διαπιστώσετε εάν κάποιοι διατρέχουν ιδιαίτερο κίνδυνο ή εάν έχουν ήδη επηρεαστεί από το άγχος ή από προβλήματα ψυχικής υγείας. Σε αυτό μπορούν να σας χρησιμεύσουν τα επίσημα αρχεία απουσίας λόγω ασθένειας, εάν τηρούνται στην επιχείρησή σας. Εάν όχι, μιλήστε με τους εργαζομένους σχετικά με τους κινδύνους που πιθανόν γνωρίζουν ή για το εάν έχουν επηρεαστεί κάποιοι από τους συναδέλφους τους. </a:t>
            </a:r>
          </a:p>
          <a:p>
            <a:r>
              <a:rPr lang="el-GR" dirty="0"/>
              <a:t>Επίσης, θα μπορέσετε ίσως να καταλάβετε καλύτερα ποια είναι η ατμόσφαιρα στην επιχείρησή σας και να εντοπίσετε τυχόν προβλήματα, παρατηρώντας τις εργασίες που βρίσκονται σε εξέλιξη και εντοπίζοντας τομείς όπου οι εργασίες δεν προχωρούν όπως συνήθως ή ζητώντας από έναν εργαζόμενο να περιγράψει τη δουλειά του και τα προβλήματα που πιθανόν συνδέονται με αυτήν. Μην ξεχνάτε ότι οι συνθήκες και οι κίνδυνοι είναι δυνατόν να αλλάξουν. Μπορεί να υπάρχουν συγκεκριμένες χρονικές περίοδοι κατά τις οποίες οι εργαζόμενοι είναι υπό μεγαλύτερη πίεση ή αντιμετωπίζουν επιπλέον απαιτήσεις που μπορεί να προκαλέσουν προβλήματα.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αξιολόγηση</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420088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Τεκμηρίωση των κινδύνων</a:t>
            </a:r>
            <a:endParaRPr lang="en-GB" noProof="0" dirty="0"/>
          </a:p>
        </p:txBody>
      </p:sp>
      <p:sp>
        <p:nvSpPr>
          <p:cNvPr id="3" name="Content Placeholder 2"/>
          <p:cNvSpPr>
            <a:spLocks noGrp="1"/>
          </p:cNvSpPr>
          <p:nvPr>
            <p:ph sz="half" idx="1"/>
          </p:nvPr>
        </p:nvSpPr>
        <p:spPr/>
        <p:txBody>
          <a:bodyPr/>
          <a:lstStyle/>
          <a:p>
            <a:r>
              <a:rPr lang="el-GR" dirty="0"/>
              <a:t>Εάν εκτελείτε τακτικές εκτιμήσεις για άλλους εργασιακούς κινδύνους, η αξιολόγηση των ψυχοκοινωνικών κινδύνων μπορεί να αποτελέσει πρόσθετο εργαλείο. Είναι σημαντικό να τηρείτε αρχεία σχετικά με την αξιολόγηση και τους κινδύνους που εντοπίστηκαν. </a:t>
            </a:r>
          </a:p>
          <a:p>
            <a:r>
              <a:rPr lang="el-GR" dirty="0"/>
              <a:t>Η Εκτίμηση Κινδύνου δεν πρέπει να θεωρείται μια διαδικασία που συμβαίνει μόνο μία φορά, αλλά ως συνεχής διαδικασία που πρέπει να αναθεωρείται, είτε σε συγκεκριμένες χρονικές περιόδους ή όταν κάτι αλλάζει στο χώρο εργασίας. </a:t>
            </a:r>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αξιολόγηση</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8023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05626" y="457053"/>
            <a:ext cx="3866445" cy="2228090"/>
            <a:chOff x="0" y="3736466"/>
            <a:chExt cx="3866445" cy="2772000"/>
          </a:xfrm>
        </p:grpSpPr>
        <p:sp>
          <p:nvSpPr>
            <p:cNvPr id="17" name="Rectangle 16"/>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400" b="1" dirty="0">
                  <a:hlinkClick r:id="rId2" action="ppaction://hlinksldjump"/>
                </a:rPr>
                <a:t>Αύξηση της ευαισθητοποίησης</a:t>
              </a:r>
              <a:endParaRPr lang="en-GB" sz="1400" b="1" dirty="0"/>
            </a:p>
            <a:p>
              <a:pPr marL="171450" lvl="1" indent="-171450" defTabSz="711200">
                <a:lnSpc>
                  <a:spcPct val="90000"/>
                </a:lnSpc>
                <a:spcBef>
                  <a:spcPct val="0"/>
                </a:spcBef>
                <a:spcAft>
                  <a:spcPct val="15000"/>
                </a:spcAft>
                <a:buChar char="••"/>
              </a:pPr>
              <a:r>
                <a:rPr lang="el-GR" sz="1400" b="1" dirty="0">
                  <a:hlinkClick r:id="rId3" action="ppaction://hlinksldjump"/>
                </a:rPr>
                <a:t>Διαχείριση κινδύνων</a:t>
              </a:r>
              <a:r>
                <a:rPr lang="en-GB" sz="1400" b="1" dirty="0">
                  <a:hlinkClick r:id="rId3" action="ppaction://hlinksldjump"/>
                </a:rPr>
                <a:t>: </a:t>
              </a:r>
              <a:r>
                <a:rPr lang="el-GR" sz="1400" b="1" dirty="0">
                  <a:hlinkClick r:id="rId3" action="ppaction://hlinksldjump"/>
                </a:rPr>
                <a:t>Αξιολόγηση</a:t>
              </a:r>
              <a:endParaRPr lang="en-GB" sz="1400" b="1" dirty="0"/>
            </a:p>
            <a:p>
              <a:pPr marL="171450" lvl="1" indent="-171450" defTabSz="711200">
                <a:lnSpc>
                  <a:spcPct val="90000"/>
                </a:lnSpc>
                <a:spcBef>
                  <a:spcPct val="0"/>
                </a:spcBef>
                <a:spcAft>
                  <a:spcPct val="15000"/>
                </a:spcAft>
                <a:buChar char="••"/>
              </a:pPr>
              <a:r>
                <a:rPr lang="el-GR" sz="1400" b="1" dirty="0">
                  <a:hlinkClick r:id="rId4" action="ppaction://hlinksldjump"/>
                </a:rPr>
                <a:t>Διαχείριση κινδύνων</a:t>
              </a:r>
              <a:r>
                <a:rPr lang="en-GB" sz="1400" b="1" dirty="0">
                  <a:hlinkClick r:id="rId4" action="ppaction://hlinksldjump"/>
                </a:rPr>
                <a:t>: </a:t>
              </a:r>
              <a:r>
                <a:rPr lang="el-GR" sz="1400" b="1" dirty="0">
                  <a:hlinkClick r:id="rId4" action="ppaction://hlinksldjump"/>
                </a:rPr>
                <a:t>Ανάληψη δράσης</a:t>
              </a:r>
              <a:endParaRPr lang="en-GB" sz="1400" b="1" dirty="0"/>
            </a:p>
            <a:p>
              <a:pPr marL="171450" lvl="1" indent="-171450" defTabSz="711200">
                <a:lnSpc>
                  <a:spcPct val="90000"/>
                </a:lnSpc>
                <a:spcBef>
                  <a:spcPct val="0"/>
                </a:spcBef>
                <a:spcAft>
                  <a:spcPct val="15000"/>
                </a:spcAft>
                <a:buChar char="••"/>
              </a:pPr>
              <a:r>
                <a:rPr lang="el-GR" sz="1400" b="1" dirty="0">
                  <a:hlinkClick r:id="rId5" action="ppaction://hlinksldjump"/>
                </a:rPr>
                <a:t>Προληπτικές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6" action="ppaction://hlinksldjump"/>
                </a:rPr>
                <a:t>Διορθωτικές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7" action="ppaction://hlinksldjump"/>
                </a:rPr>
                <a:t>Ανάπτυξη ψυχικής ανθεκτικότητας</a:t>
              </a:r>
              <a:endParaRPr lang="en-GB" sz="1400" b="1" kern="1200" dirty="0"/>
            </a:p>
          </p:txBody>
        </p:sp>
      </p:grpSp>
      <p:grpSp>
        <p:nvGrpSpPr>
          <p:cNvPr id="19" name="Group 18"/>
          <p:cNvGrpSpPr/>
          <p:nvPr/>
        </p:nvGrpSpPr>
        <p:grpSpPr>
          <a:xfrm>
            <a:off x="4298948" y="0"/>
            <a:ext cx="2833372" cy="769257"/>
            <a:chOff x="193322" y="3500306"/>
            <a:chExt cx="2706511" cy="472320"/>
          </a:xfrm>
        </p:grpSpPr>
        <p:sp>
          <p:nvSpPr>
            <p:cNvPr id="20" name="Rounded Rectangle 19"/>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2400" b="1" dirty="0">
                  <a:hlinkClick r:id="rId8" action="ppaction://hlinksldjump"/>
                </a:rPr>
                <a:t>Τι μπορώ </a:t>
              </a:r>
              <a:br>
                <a:rPr lang="el-GR" sz="2400" b="1" dirty="0">
                  <a:hlinkClick r:id="rId8" action="ppaction://hlinksldjump"/>
                </a:rPr>
              </a:br>
              <a:r>
                <a:rPr lang="el-GR" sz="2400" b="1" dirty="0">
                  <a:hlinkClick r:id="rId8" action="ppaction://hlinksldjump"/>
                </a:rPr>
                <a:t>να κάνω</a:t>
              </a:r>
              <a:endParaRPr lang="en-GB" sz="2400" b="1" kern="1200" dirty="0"/>
            </a:p>
          </p:txBody>
        </p:sp>
      </p:grpSp>
      <p:grpSp>
        <p:nvGrpSpPr>
          <p:cNvPr id="22" name="Group 21"/>
          <p:cNvGrpSpPr/>
          <p:nvPr/>
        </p:nvGrpSpPr>
        <p:grpSpPr>
          <a:xfrm>
            <a:off x="98978" y="1437803"/>
            <a:ext cx="3866445" cy="1634236"/>
            <a:chOff x="0" y="3736466"/>
            <a:chExt cx="3866445" cy="2772000"/>
          </a:xfrm>
          <a:solidFill>
            <a:schemeClr val="bg1">
              <a:lumMod val="95000"/>
            </a:schemeClr>
          </a:solidFill>
        </p:grpSpPr>
        <p:sp>
          <p:nvSpPr>
            <p:cNvPr id="23" name="Rectangle 2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9" action="ppaction://hlinksldjump"/>
                </a:rPr>
                <a:t>Διασφάλιση κοινής κατανόησης από όλους</a:t>
              </a:r>
              <a:endParaRPr lang="en-GB" sz="1400" dirty="0"/>
            </a:p>
            <a:p>
              <a:pPr marL="285750" lvl="0" indent="-285750">
                <a:buFont typeface="Arial" panose="020B0604020202020204" pitchFamily="34" charset="0"/>
                <a:buChar char="•"/>
              </a:pPr>
              <a:r>
                <a:rPr lang="el-GR" sz="1400" dirty="0">
                  <a:hlinkClick r:id="rId10" action="ppaction://hlinksldjump"/>
                </a:rPr>
                <a:t>Μετάδοση του μηνύματος</a:t>
              </a:r>
              <a:endParaRPr lang="en-GB" sz="1400" dirty="0"/>
            </a:p>
            <a:p>
              <a:pPr marL="285750" lvl="0" indent="-285750">
                <a:buFont typeface="Arial" panose="020B0604020202020204" pitchFamily="34" charset="0"/>
                <a:buChar char="•"/>
              </a:pPr>
              <a:r>
                <a:rPr lang="el-GR" sz="1400" dirty="0">
                  <a:hlinkClick r:id="rId11" action="ppaction://hlinksldjump"/>
                </a:rPr>
                <a:t>Εξασφάλιση δέσμευσης</a:t>
              </a:r>
              <a:endParaRPr lang="en-GB" sz="1400" dirty="0">
                <a:hlinkClick r:id="rId10" action="ppaction://hlinksldjump"/>
              </a:endParaRPr>
            </a:p>
            <a:p>
              <a:pPr marL="285750" lvl="0" indent="-285750">
                <a:buFont typeface="Arial" panose="020B0604020202020204" pitchFamily="34" charset="0"/>
                <a:buChar char="•"/>
              </a:pPr>
              <a:r>
                <a:rPr lang="el-GR" sz="1400" dirty="0">
                  <a:hlinkClick r:id="rId12" action="ppaction://hlinksldjump"/>
                </a:rPr>
                <a:t>Ανάπτυξη πολιτικής για το άγχος και σχετική ενημέρωση των εργαζομένων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25" name="Group 24"/>
          <p:cNvGrpSpPr/>
          <p:nvPr/>
        </p:nvGrpSpPr>
        <p:grpSpPr>
          <a:xfrm>
            <a:off x="292300" y="1201643"/>
            <a:ext cx="2706511" cy="472320"/>
            <a:chOff x="193322" y="3500306"/>
            <a:chExt cx="2706511" cy="472320"/>
          </a:xfrm>
          <a:solidFill>
            <a:schemeClr val="bg1">
              <a:lumMod val="95000"/>
            </a:schemeClr>
          </a:solidFill>
        </p:grpSpPr>
        <p:sp>
          <p:nvSpPr>
            <p:cNvPr id="26" name="Rounded Rectangle 2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13" action="ppaction://hlinksldjump"/>
                </a:rPr>
                <a:t>Αύξηση της ευαισθητοποίησης</a:t>
              </a:r>
              <a:endParaRPr lang="en-GB" sz="1600" dirty="0"/>
            </a:p>
          </p:txBody>
        </p:sp>
      </p:grpSp>
      <p:grpSp>
        <p:nvGrpSpPr>
          <p:cNvPr id="32" name="Group 31"/>
          <p:cNvGrpSpPr/>
          <p:nvPr/>
        </p:nvGrpSpPr>
        <p:grpSpPr>
          <a:xfrm>
            <a:off x="111058" y="3601822"/>
            <a:ext cx="3866445" cy="1634236"/>
            <a:chOff x="0" y="3736466"/>
            <a:chExt cx="3866445" cy="2772000"/>
          </a:xfrm>
          <a:solidFill>
            <a:schemeClr val="bg1">
              <a:lumMod val="95000"/>
            </a:schemeClr>
          </a:solidFill>
        </p:grpSpPr>
        <p:sp>
          <p:nvSpPr>
            <p:cNvPr id="33" name="Rectangle 3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 action="ppaction://hlinksldjump"/>
                </a:rPr>
                <a:t>Διαχείριση κινδύνων</a:t>
              </a:r>
              <a:endParaRPr lang="en-GB" sz="1400" dirty="0"/>
            </a:p>
            <a:p>
              <a:pPr marL="285750" indent="-285750">
                <a:buFont typeface="Arial" panose="020B0604020202020204" pitchFamily="34" charset="0"/>
                <a:buChar char="•"/>
              </a:pPr>
              <a:r>
                <a:rPr lang="el-GR" sz="1400" dirty="0">
                  <a:hlinkClick r:id="rId14" action="ppaction://hlinksldjump"/>
                </a:rPr>
                <a:t>Μη φοβάστε την αλλαγή</a:t>
              </a:r>
              <a:endParaRPr lang="en-GB" sz="1400" dirty="0"/>
            </a:p>
            <a:p>
              <a:pPr marL="285750" indent="-285750">
                <a:buFont typeface="Arial" panose="020B0604020202020204" pitchFamily="34" charset="0"/>
                <a:buChar char="•"/>
              </a:pPr>
              <a:r>
                <a:rPr lang="el-GR" sz="1400" dirty="0">
                  <a:hlinkClick r:id="rId15" action="ppaction://hlinksldjump"/>
                </a:rPr>
                <a:t>Εκτίμηση κινδύνου</a:t>
              </a:r>
              <a:endParaRPr lang="en-GB" sz="1400" dirty="0"/>
            </a:p>
            <a:p>
              <a:pPr marL="285750" indent="-285750">
                <a:buFont typeface="Arial" panose="020B0604020202020204" pitchFamily="34" charset="0"/>
                <a:buChar char="•"/>
              </a:pPr>
              <a:r>
                <a:rPr lang="el-GR" sz="1400" dirty="0">
                  <a:hlinkClick r:id="rId16" action="ppaction://hlinksldjump"/>
                </a:rPr>
                <a:t>Προσέξτε ιδιαίτερα εκείνους που διατρέχουν τον μεγαλύτερο κίνδυνο</a:t>
              </a:r>
              <a:endParaRPr lang="en-GB" sz="1400" dirty="0"/>
            </a:p>
            <a:p>
              <a:pPr marL="285750" indent="-285750">
                <a:buFont typeface="Arial" panose="020B0604020202020204" pitchFamily="34" charset="0"/>
                <a:buChar char="•"/>
              </a:pPr>
              <a:r>
                <a:rPr lang="el-GR" sz="1400" dirty="0">
                  <a:hlinkClick r:id="rId17" action="ppaction://hlinksldjump"/>
                </a:rPr>
                <a:t>Τεκμηρίωση των κινδύνων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35" name="Group 34"/>
          <p:cNvGrpSpPr/>
          <p:nvPr/>
        </p:nvGrpSpPr>
        <p:grpSpPr>
          <a:xfrm>
            <a:off x="304380" y="3365662"/>
            <a:ext cx="2706511" cy="472320"/>
            <a:chOff x="193322" y="3500306"/>
            <a:chExt cx="2706511" cy="472320"/>
          </a:xfrm>
          <a:solidFill>
            <a:schemeClr val="bg1"/>
          </a:solidFill>
        </p:grpSpPr>
        <p:sp>
          <p:nvSpPr>
            <p:cNvPr id="36" name="Rounded Rectangle 3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3" action="ppaction://hlinksldjump"/>
                </a:rPr>
                <a:t>Αξιολόγηση</a:t>
              </a:r>
              <a:r>
                <a:rPr lang="en-GB" sz="1600" dirty="0"/>
                <a:t> </a:t>
              </a:r>
            </a:p>
          </p:txBody>
        </p:sp>
      </p:grpSp>
      <p:grpSp>
        <p:nvGrpSpPr>
          <p:cNvPr id="38" name="Group 37"/>
          <p:cNvGrpSpPr/>
          <p:nvPr/>
        </p:nvGrpSpPr>
        <p:grpSpPr>
          <a:xfrm>
            <a:off x="111058" y="5570492"/>
            <a:ext cx="3866445" cy="1018077"/>
            <a:chOff x="0" y="3736466"/>
            <a:chExt cx="3866445" cy="2772000"/>
          </a:xfrm>
          <a:solidFill>
            <a:schemeClr val="bg2"/>
          </a:solidFill>
        </p:grpSpPr>
        <p:sp>
          <p:nvSpPr>
            <p:cNvPr id="39" name="Rectangle 38"/>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TextBox 39"/>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18" action="ppaction://hlinksldjump"/>
                </a:rPr>
                <a:t>Συζήτηση για πιθανές ενέργειες</a:t>
              </a:r>
              <a:endParaRPr lang="en-GB" sz="1400" dirty="0"/>
            </a:p>
            <a:p>
              <a:pPr marL="285750" lvl="0" indent="-285750">
                <a:buFont typeface="Arial" panose="020B0604020202020204" pitchFamily="34" charset="0"/>
                <a:buChar char="•"/>
              </a:pPr>
              <a:r>
                <a:rPr lang="el-GR" sz="1400" dirty="0">
                  <a:hlinkClick r:id="rId19" action="ppaction://hlinksldjump"/>
                </a:rPr>
                <a:t>Προετοιμασία για δράση</a:t>
              </a:r>
              <a:endParaRPr lang="en-GB" sz="1400" dirty="0"/>
            </a:p>
            <a:p>
              <a:pPr marL="0" lvl="1" algn="l" defTabSz="711200">
                <a:lnSpc>
                  <a:spcPct val="90000"/>
                </a:lnSpc>
                <a:spcBef>
                  <a:spcPct val="0"/>
                </a:spcBef>
                <a:spcAft>
                  <a:spcPct val="15000"/>
                </a:spcAft>
              </a:pPr>
              <a:endParaRPr lang="en-GB" sz="1600" kern="1200" dirty="0"/>
            </a:p>
          </p:txBody>
        </p:sp>
      </p:grpSp>
      <p:grpSp>
        <p:nvGrpSpPr>
          <p:cNvPr id="41" name="Group 40"/>
          <p:cNvGrpSpPr/>
          <p:nvPr/>
        </p:nvGrpSpPr>
        <p:grpSpPr>
          <a:xfrm>
            <a:off x="304380" y="5334332"/>
            <a:ext cx="2706511" cy="472320"/>
            <a:chOff x="193322" y="3500306"/>
            <a:chExt cx="2706511" cy="472320"/>
          </a:xfrm>
          <a:solidFill>
            <a:schemeClr val="accent6">
              <a:lumMod val="75000"/>
            </a:schemeClr>
          </a:solidFill>
        </p:grpSpPr>
        <p:sp>
          <p:nvSpPr>
            <p:cNvPr id="42" name="Rounded Rectangle 41"/>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b="1" dirty="0">
                  <a:hlinkClick r:id="rId4" action="ppaction://hlinksldjump"/>
                </a:rPr>
                <a:t>Ανάληψη δράσης</a:t>
              </a:r>
              <a:endParaRPr lang="en-GB" sz="1600" b="1" dirty="0"/>
            </a:p>
          </p:txBody>
        </p:sp>
      </p:grpSp>
      <p:grpSp>
        <p:nvGrpSpPr>
          <p:cNvPr id="44" name="Group 43"/>
          <p:cNvGrpSpPr/>
          <p:nvPr/>
        </p:nvGrpSpPr>
        <p:grpSpPr>
          <a:xfrm>
            <a:off x="4141813" y="3501284"/>
            <a:ext cx="3866445" cy="2275398"/>
            <a:chOff x="0" y="3736466"/>
            <a:chExt cx="3866445" cy="2772000"/>
          </a:xfrm>
          <a:solidFill>
            <a:schemeClr val="bg1">
              <a:lumMod val="95000"/>
            </a:schemeClr>
          </a:solidFill>
        </p:grpSpPr>
        <p:sp>
          <p:nvSpPr>
            <p:cNvPr id="45" name="Rectangle 44"/>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300" dirty="0">
                  <a:hlinkClick r:id="rId20" action="ppaction://hlinksldjump"/>
                </a:rPr>
                <a:t>Διορθωτικές ενέργειες</a:t>
              </a:r>
              <a:endParaRPr lang="en-GB" sz="1300" dirty="0"/>
            </a:p>
            <a:p>
              <a:pPr marL="285750" indent="-285750">
                <a:buFont typeface="Arial" panose="020B0604020202020204" pitchFamily="34" charset="0"/>
                <a:buChar char="•"/>
              </a:pPr>
              <a:r>
                <a:rPr lang="el-GR" sz="1300" dirty="0">
                  <a:hlinkClick r:id="rId21" action="ppaction://hlinksldjump"/>
                </a:rPr>
                <a:t>Υπερβολικές απαιτήσεις</a:t>
              </a:r>
              <a:endParaRPr lang="en-GB" sz="1300" dirty="0">
                <a:hlinkClick r:id="rId20" action="ppaction://hlinksldjump"/>
              </a:endParaRPr>
            </a:p>
            <a:p>
              <a:pPr marL="285750" indent="-285750">
                <a:buFont typeface="Arial" panose="020B0604020202020204" pitchFamily="34" charset="0"/>
                <a:buChar char="•"/>
              </a:pPr>
              <a:r>
                <a:rPr lang="el-GR" sz="1300" dirty="0">
                  <a:hlinkClick r:id="rId22" action="ppaction://hlinksldjump"/>
                </a:rPr>
                <a:t>Έλλειψη ελέγχου σε προσωπικό επίπεδο</a:t>
              </a:r>
              <a:endParaRPr lang="en-GB" sz="1300" dirty="0"/>
            </a:p>
            <a:p>
              <a:pPr marL="285750" indent="-285750">
                <a:buFont typeface="Arial" panose="020B0604020202020204" pitchFamily="34" charset="0"/>
                <a:buChar char="•"/>
              </a:pPr>
              <a:r>
                <a:rPr lang="el-GR" sz="1300" dirty="0">
                  <a:hlinkClick r:id="rId23" action="ppaction://hlinksldjump"/>
                </a:rPr>
                <a:t>Ανεπαρκής υποστήριξη</a:t>
              </a:r>
              <a:endParaRPr lang="en-GB" sz="1300" dirty="0"/>
            </a:p>
            <a:p>
              <a:pPr marL="285750" indent="-285750">
                <a:buFont typeface="Arial" panose="020B0604020202020204" pitchFamily="34" charset="0"/>
                <a:buChar char="•"/>
              </a:pPr>
              <a:r>
                <a:rPr lang="el-GR" sz="1300" dirty="0">
                  <a:hlinkClick r:id="rId24" action="ppaction://hlinksldjump"/>
                </a:rPr>
                <a:t>Κακές σχέσεις (συμπεριλαμβανομένης της παρενόχλησης</a:t>
              </a:r>
              <a:r>
                <a:rPr lang="en-GB" sz="1300" dirty="0">
                  <a:hlinkClick r:id="rId24" action="ppaction://hlinksldjump"/>
                </a:rPr>
                <a:t>)</a:t>
              </a:r>
              <a:endParaRPr lang="en-GB" sz="1300" dirty="0"/>
            </a:p>
            <a:p>
              <a:pPr marL="285750" indent="-285750">
                <a:buFont typeface="Arial" panose="020B0604020202020204" pitchFamily="34" charset="0"/>
                <a:buChar char="•"/>
              </a:pPr>
              <a:r>
                <a:rPr lang="el-GR" sz="1300" dirty="0">
                  <a:hlinkClick r:id="rId25" action="ppaction://hlinksldjump"/>
                </a:rPr>
                <a:t>Βία από τρίτους</a:t>
              </a:r>
              <a:endParaRPr lang="en-GB" sz="1300" dirty="0"/>
            </a:p>
            <a:p>
              <a:pPr marL="285750" indent="-285750">
                <a:buFont typeface="Arial" panose="020B0604020202020204" pitchFamily="34" charset="0"/>
                <a:buChar char="•"/>
              </a:pPr>
              <a:r>
                <a:rPr lang="el-GR" sz="1300" dirty="0">
                  <a:hlinkClick r:id="rId26" action="ppaction://hlinksldjump"/>
                </a:rPr>
                <a:t>Ρόλοι και αλλαγή</a:t>
              </a:r>
              <a:endParaRPr lang="en-GB" sz="1300" dirty="0"/>
            </a:p>
            <a:p>
              <a:pPr marL="171450" lvl="1" indent="-171450" algn="l" defTabSz="711200">
                <a:lnSpc>
                  <a:spcPct val="90000"/>
                </a:lnSpc>
                <a:spcBef>
                  <a:spcPct val="0"/>
                </a:spcBef>
                <a:spcAft>
                  <a:spcPct val="15000"/>
                </a:spcAft>
                <a:buChar char="••"/>
              </a:pPr>
              <a:endParaRPr lang="en-GB" sz="1600" kern="1200" dirty="0"/>
            </a:p>
          </p:txBody>
        </p:sp>
      </p:grpSp>
      <p:grpSp>
        <p:nvGrpSpPr>
          <p:cNvPr id="47" name="Group 46"/>
          <p:cNvGrpSpPr/>
          <p:nvPr/>
        </p:nvGrpSpPr>
        <p:grpSpPr>
          <a:xfrm>
            <a:off x="4335135" y="3265124"/>
            <a:ext cx="2706511" cy="472320"/>
            <a:chOff x="193322" y="3500306"/>
            <a:chExt cx="2706511" cy="472320"/>
          </a:xfrm>
          <a:solidFill>
            <a:schemeClr val="bg1">
              <a:lumMod val="95000"/>
            </a:schemeClr>
          </a:solidFill>
        </p:grpSpPr>
        <p:sp>
          <p:nvSpPr>
            <p:cNvPr id="48" name="Rounded Rectangle 47"/>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27" action="ppaction://hlinksldjump"/>
                </a:rPr>
                <a:t>Προληπτικές ενέργειες</a:t>
              </a:r>
              <a:endParaRPr lang="en-GB" sz="1600" dirty="0"/>
            </a:p>
          </p:txBody>
        </p:sp>
      </p:grpSp>
      <p:grpSp>
        <p:nvGrpSpPr>
          <p:cNvPr id="50" name="Group 49"/>
          <p:cNvGrpSpPr/>
          <p:nvPr/>
        </p:nvGrpSpPr>
        <p:grpSpPr>
          <a:xfrm>
            <a:off x="8139760" y="1414107"/>
            <a:ext cx="3866445" cy="1634236"/>
            <a:chOff x="0" y="3736466"/>
            <a:chExt cx="3866445" cy="2772000"/>
          </a:xfrm>
          <a:solidFill>
            <a:schemeClr val="bg1">
              <a:lumMod val="95000"/>
            </a:schemeClr>
          </a:solidFill>
        </p:grpSpPr>
        <p:sp>
          <p:nvSpPr>
            <p:cNvPr id="51" name="Rectangle 50"/>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28" action="ppaction://hlinksldjump"/>
                </a:rPr>
                <a:t>Αλλαγή εργασίας</a:t>
              </a:r>
              <a:endParaRPr lang="en-GB" sz="1400" dirty="0"/>
            </a:p>
            <a:p>
              <a:pPr marL="285750" lvl="0" indent="-285750">
                <a:buFont typeface="Arial" panose="020B0604020202020204" pitchFamily="34" charset="0"/>
                <a:buChar char="•"/>
              </a:pPr>
              <a:r>
                <a:rPr lang="el-GR" sz="1400" dirty="0">
                  <a:hlinkClick r:id="rId29" action="ppaction://hlinksldjump"/>
                </a:rPr>
                <a:t>Εκπαίδευση, λήψη αποφάσεων και ρόλοι</a:t>
              </a:r>
              <a:endParaRPr lang="en-GB" sz="1400" dirty="0"/>
            </a:p>
            <a:p>
              <a:pPr marL="285750" lvl="0" indent="-285750">
                <a:buFont typeface="Arial" panose="020B0604020202020204" pitchFamily="34" charset="0"/>
                <a:buChar char="•"/>
              </a:pPr>
              <a:r>
                <a:rPr lang="el-GR" sz="1400" dirty="0">
                  <a:hlinkClick r:id="rId30" action="ppaction://hlinksldjump"/>
                </a:rPr>
                <a:t>Φροντίστε να συμμετέχουν και άλλοι, παρέχετε υποστήριξη</a:t>
              </a:r>
              <a:endParaRPr lang="en-GB" sz="1400" dirty="0"/>
            </a:p>
            <a:p>
              <a:pPr marL="285750" lvl="0" indent="-285750">
                <a:buFont typeface="Arial" panose="020B0604020202020204" pitchFamily="34" charset="0"/>
                <a:buChar char="•"/>
              </a:pPr>
              <a:r>
                <a:rPr lang="el-GR" sz="1400" dirty="0">
                  <a:hlinkClick r:id="rId31" action="ppaction://hlinksldjump"/>
                </a:rPr>
                <a:t>Προαγωγή της υγείας</a:t>
              </a:r>
              <a:endParaRPr lang="en-GB" sz="1400" dirty="0"/>
            </a:p>
          </p:txBody>
        </p:sp>
      </p:grpSp>
      <p:grpSp>
        <p:nvGrpSpPr>
          <p:cNvPr id="53" name="Group 52"/>
          <p:cNvGrpSpPr/>
          <p:nvPr/>
        </p:nvGrpSpPr>
        <p:grpSpPr>
          <a:xfrm>
            <a:off x="8333082" y="1177947"/>
            <a:ext cx="2706511" cy="472320"/>
            <a:chOff x="193322" y="3500306"/>
            <a:chExt cx="2706511" cy="472320"/>
          </a:xfrm>
          <a:solidFill>
            <a:schemeClr val="bg1">
              <a:lumMod val="95000"/>
            </a:schemeClr>
          </a:solidFill>
        </p:grpSpPr>
        <p:sp>
          <p:nvSpPr>
            <p:cNvPr id="54" name="Rounded Rectangle 53"/>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6" action="ppaction://hlinksldjump"/>
                </a:rPr>
                <a:t>Διορθωτικές ενέργειες</a:t>
              </a:r>
              <a:endParaRPr lang="en-GB" sz="1600" dirty="0"/>
            </a:p>
          </p:txBody>
        </p:sp>
      </p:grpSp>
      <p:grpSp>
        <p:nvGrpSpPr>
          <p:cNvPr id="56" name="Group 55"/>
          <p:cNvGrpSpPr/>
          <p:nvPr/>
        </p:nvGrpSpPr>
        <p:grpSpPr>
          <a:xfrm>
            <a:off x="8139759" y="3429000"/>
            <a:ext cx="3866445" cy="3169403"/>
            <a:chOff x="0" y="3736466"/>
            <a:chExt cx="3866445" cy="2772000"/>
          </a:xfrm>
          <a:solidFill>
            <a:schemeClr val="bg1">
              <a:lumMod val="95000"/>
            </a:schemeClr>
          </a:solidFill>
        </p:grpSpPr>
        <p:sp>
          <p:nvSpPr>
            <p:cNvPr id="57" name="Rectangle 56"/>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2" action="ppaction://hlinksldjump"/>
                </a:rPr>
                <a:t>Ανάπτυξη ψυχικής ανθεκτικότητας</a:t>
              </a:r>
              <a:endParaRPr lang="en-GB" sz="1400" dirty="0"/>
            </a:p>
            <a:p>
              <a:pPr marL="285750" lvl="0" indent="-285750">
                <a:buFont typeface="Arial" panose="020B0604020202020204" pitchFamily="34" charset="0"/>
                <a:buChar char="•"/>
              </a:pPr>
              <a:r>
                <a:rPr lang="el-GR" sz="1400" dirty="0">
                  <a:hlinkClick r:id="rId7" action="ppaction://hlinksldjump"/>
                </a:rPr>
                <a:t>Η ψυχική υγεία είναι εξίσου σημαντική</a:t>
              </a:r>
              <a:endParaRPr lang="en-GB" sz="1400" dirty="0"/>
            </a:p>
            <a:p>
              <a:pPr marL="285750" lvl="0" indent="-285750">
                <a:buFont typeface="Arial" panose="020B0604020202020204" pitchFamily="34" charset="0"/>
                <a:buChar char="•"/>
              </a:pPr>
              <a:r>
                <a:rPr lang="el-GR" sz="1400" dirty="0">
                  <a:hlinkClick r:id="rId33" action="ppaction://hlinksldjump"/>
                </a:rPr>
                <a:t>Βελτίωση της υγείας και της ευημερίας/ευεξίας των εργαζομένων</a:t>
              </a:r>
              <a:endParaRPr lang="en-GB" sz="1400" dirty="0"/>
            </a:p>
            <a:p>
              <a:pPr marL="285750" lvl="0" indent="-285750">
                <a:buFont typeface="Arial" panose="020B0604020202020204" pitchFamily="34" charset="0"/>
                <a:buChar char="•"/>
              </a:pPr>
              <a:r>
                <a:rPr lang="el-GR" sz="1400" dirty="0">
                  <a:hlinkClick r:id="rId34" action="ppaction://hlinksldjump"/>
                </a:rPr>
                <a:t>Υγιεινή διατροφή</a:t>
              </a:r>
              <a:endParaRPr lang="en-GB" sz="1400" dirty="0"/>
            </a:p>
            <a:p>
              <a:pPr marL="285750" lvl="0" indent="-285750">
                <a:buFont typeface="Arial" panose="020B0604020202020204" pitchFamily="34" charset="0"/>
                <a:buChar char="•"/>
              </a:pPr>
              <a:r>
                <a:rPr lang="el-GR" sz="1400" dirty="0">
                  <a:hlinkClick r:id="rId35" action="ppaction://hlinksldjump"/>
                </a:rPr>
                <a:t>Σωματική άσκηση και συνετή κατανάλωση αλκοόλ</a:t>
              </a:r>
              <a:endParaRPr lang="en-GB" sz="1400" dirty="0"/>
            </a:p>
            <a:p>
              <a:pPr marL="285750" lvl="0" indent="-285750">
                <a:buFont typeface="Arial" panose="020B0604020202020204" pitchFamily="34" charset="0"/>
                <a:buChar char="•"/>
              </a:pPr>
              <a:r>
                <a:rPr lang="el-GR" sz="1400" dirty="0">
                  <a:hlinkClick r:id="rId36" action="ppaction://hlinksldjump"/>
                </a:rPr>
                <a:t>Διαλείμματα και χαλάρωση</a:t>
              </a:r>
              <a:endParaRPr lang="en-GB" sz="1400" dirty="0"/>
            </a:p>
            <a:p>
              <a:pPr marL="285750" lvl="0" indent="-285750">
                <a:buFont typeface="Arial" panose="020B0604020202020204" pitchFamily="34" charset="0"/>
                <a:buChar char="•"/>
              </a:pPr>
              <a:r>
                <a:rPr lang="el-GR" sz="1400" dirty="0">
                  <a:hlinkClick r:id="rId37" action="ppaction://hlinksldjump"/>
                </a:rPr>
                <a:t>Ανάπτυξη της ψυχικής ανθεκτικότητας των εργαζομένων μέσω της καλής διαχείρισης</a:t>
              </a:r>
              <a:endParaRPr lang="en-GB" sz="1400" kern="1200" dirty="0"/>
            </a:p>
          </p:txBody>
        </p:sp>
      </p:grpSp>
      <p:grpSp>
        <p:nvGrpSpPr>
          <p:cNvPr id="59" name="Group 58"/>
          <p:cNvGrpSpPr/>
          <p:nvPr/>
        </p:nvGrpSpPr>
        <p:grpSpPr>
          <a:xfrm>
            <a:off x="8392752" y="3154894"/>
            <a:ext cx="2706511" cy="472320"/>
            <a:chOff x="193322" y="3500306"/>
            <a:chExt cx="2706511" cy="472320"/>
          </a:xfrm>
          <a:solidFill>
            <a:schemeClr val="bg1">
              <a:lumMod val="95000"/>
            </a:schemeClr>
          </a:solidFill>
        </p:grpSpPr>
        <p:sp>
          <p:nvSpPr>
            <p:cNvPr id="60" name="Rounded Rectangle 59"/>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7" action="ppaction://hlinksldjump"/>
                </a:rPr>
                <a:t>Ανάπτυξη ψυχικής ανθεκτικότητας</a:t>
              </a:r>
              <a:endParaRPr lang="en-GB" sz="1600" dirty="0"/>
            </a:p>
          </p:txBody>
        </p:sp>
      </p:grpSp>
      <p:sp>
        <p:nvSpPr>
          <p:cNvPr id="64" name="Freeform 63"/>
          <p:cNvSpPr/>
          <p:nvPr/>
        </p:nvSpPr>
        <p:spPr>
          <a:xfrm>
            <a:off x="4373940" y="6478719"/>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8" action="ppaction://hlinksldjump"/>
              </a:rPr>
              <a:t>Επιστροφή</a:t>
            </a:r>
            <a:r>
              <a:rPr lang="en-GB" sz="1000" b="1" dirty="0">
                <a:hlinkClick r:id="rId8" action="ppaction://hlinksldjump"/>
              </a:rPr>
              <a:t> </a:t>
            </a:r>
            <a:r>
              <a:rPr lang="el-GR" sz="1000" b="1" dirty="0">
                <a:hlinkClick r:id="rId8" action="ppaction://hlinksldjump"/>
              </a:rPr>
              <a:t> στο </a:t>
            </a:r>
            <a:r>
              <a:rPr lang="en-GB" sz="1000" b="1" dirty="0">
                <a:hlinkClick r:id="rId8" action="ppaction://hlinksldjump"/>
              </a:rPr>
              <a:t>‘</a:t>
            </a:r>
            <a:r>
              <a:rPr lang="el-GR" sz="1000" b="1" dirty="0">
                <a:hlinkClick r:id="rId8" action="ppaction://hlinksldjump"/>
              </a:rPr>
              <a:t>τι μπορώ να κάνω</a:t>
            </a:r>
            <a:r>
              <a:rPr lang="en-GB" sz="1000" b="1" dirty="0">
                <a:hlinkClick r:id="rId8" action="ppaction://hlinksldjump"/>
              </a:rPr>
              <a:t>’</a:t>
            </a:r>
            <a:endParaRPr lang="en-GB" sz="1000" b="1" dirty="0"/>
          </a:p>
        </p:txBody>
      </p:sp>
    </p:spTree>
    <p:extLst>
      <p:ext uri="{BB962C8B-B14F-4D97-AF65-F5344CB8AC3E}">
        <p14:creationId xmlns="" xmlns:p14="http://schemas.microsoft.com/office/powerpoint/2010/main" val="2681356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Συζήτηση για πιθανές ενέργειες</a:t>
            </a:r>
            <a:endParaRPr lang="en-GB" noProof="0" dirty="0"/>
          </a:p>
        </p:txBody>
      </p:sp>
      <p:sp>
        <p:nvSpPr>
          <p:cNvPr id="3" name="Content Placeholder 2"/>
          <p:cNvSpPr>
            <a:spLocks noGrp="1"/>
          </p:cNvSpPr>
          <p:nvPr>
            <p:ph sz="half" idx="1"/>
          </p:nvPr>
        </p:nvSpPr>
        <p:spPr>
          <a:xfrm>
            <a:off x="600000" y="1116000"/>
            <a:ext cx="10080000" cy="5096114"/>
          </a:xfrm>
        </p:spPr>
        <p:txBody>
          <a:bodyPr>
            <a:normAutofit fontScale="85000" lnSpcReduction="20000"/>
          </a:bodyPr>
          <a:lstStyle/>
          <a:p>
            <a:r>
              <a:rPr lang="el-GR" dirty="0"/>
              <a:t>Αφού συγκεντρώσετε πληροφορίες σχετικά με τους κινδύνους στο χώρο εργασίας, μοιραστείτε αυτά τα στοιχεία με τους εργαζομένους και συζητήστε τους κινδύνους. Έτσι θα παρέχετε την ευκαιρία στο εργατικό δυναμικό να επιβεβαιώσει τη φύση και την πηγή αυτών των κινδύνων και θα μπορέσετε να τους ιεραρχήσετε, προκειμένου να προβείτε σε συγκεκριμένες ενέργειες. Αυτές οι συζητήσεις μπορούν επίσης να συμβάλουν στην ανάπτυξη λύσεων για τη διαχείριση των κινδύνων και στη συμφωνία ενός σχεδίου δράσης. </a:t>
            </a:r>
          </a:p>
          <a:p>
            <a:r>
              <a:rPr lang="el-GR" dirty="0"/>
              <a:t>Με βάση τις συζητήσεις, αναπτύξτε ένα πρόγραμμα δράσης για τη διαχείριση κινδύνων. Αυτό θα σας βοηθήσει να ορίσετε προτεραιότητες και εφικτούς στόχους και να δείξετε ότι αντιμετωπίζετε με σοβαρότητα το πρόβλημα του άγχους. Η συνεργασία με τους εργαζομένους σας κατά την οριστικοποίηση του σχεδίου δράσης θα συμβάλει στην εξίσου καλή κατανόηση των θεμάτων από όλους. </a:t>
            </a:r>
          </a:p>
          <a:p>
            <a:r>
              <a:rPr lang="el-GR" dirty="0"/>
              <a:t>Η τήρηση αρχείου σχετικά με τις αξιολογήσεις κινδύνων, τα σχέδια δράσης και τις συμφωνημένες προτεραιότητες είναι σημαντική για την καθοδήγηση της διαδικασίας Εκτίμησης Κινδύνου και για την κοινοποίηση των προτεραιοτήτων σε όλους τους εργαζομένους. Σε μεταγενέστερο στάδιο μπορείτε να χρησιμοποιήσετε αυτό το αρχείο για να συγκρίνετε με παλαιότερες αξιολογήσεις κινδύνων και για να διαπιστώσετε εάν οι αλλαγές είχαν θετικό αντίκτυπο. Τα αρχεία μπορεί επίσης να σας βοηθήσουν να παρουσιάσετε αποδείξεις ως προς τα μέτρα τα οποία έχετε λάβει, σε περίπτωση που χρειαστεί κάτι τέτοιο. </a:t>
            </a:r>
          </a:p>
          <a:p>
            <a:r>
              <a:rPr lang="el-GR" dirty="0"/>
              <a:t>Η παρακολούθηση και η επανεξέταση της προόδου με βάση το πρόγραμμα δράσης σάς βοηθά να εξακριβώνετε εάν υπάρχει πρόοδος ή εάν τα μέτρα που λαμβάνετε έχουν αποτέλεσμα. Σε αυτό το πλαίσιο πρέπει να ζητήσετε και τη γνώμη των εργαζομένων. Για τον σκοπό αυτό δεν είναι απαραίτητο να οργανώσετε ειδική ομάδα, απλώς βεβαιωθείτε ότι κατά καιρούς συζητάτε το θέμα στις συναντήσεις ομάδων ή σε άλλες περιστάσεις, όταν μιλάτε στους εργαζομένους σας. Έτσι έχετε άλλη μια ευκαιρία να εξετάσετε περαιτέρω βήματα για τον περιορισμό του άγχους σε άλλους τομείς. </a:t>
            </a:r>
          </a:p>
          <a:p>
            <a:r>
              <a:rPr lang="el-GR" dirty="0"/>
              <a:t>Οι ενέργειες για την αντιμετώπιση κινδύνων σε επίπεδο επιχείρησης ή οργανισμού είναι συνήθως πολύ πιο αποδοτικές από εκείνες που απευθύνονται σε συγκεκριμένα άτομα. </a:t>
            </a:r>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ανάληψη δράσης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76543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Προετοιμασία για δράση</a:t>
            </a:r>
            <a:endParaRPr lang="en-GB" noProof="0" dirty="0"/>
          </a:p>
        </p:txBody>
      </p:sp>
      <p:sp>
        <p:nvSpPr>
          <p:cNvPr id="3" name="Content Placeholder 2"/>
          <p:cNvSpPr>
            <a:spLocks noGrp="1"/>
          </p:cNvSpPr>
          <p:nvPr>
            <p:ph sz="half" idx="1"/>
          </p:nvPr>
        </p:nvSpPr>
        <p:spPr/>
        <p:txBody>
          <a:bodyPr/>
          <a:lstStyle/>
          <a:p>
            <a:r>
              <a:rPr lang="el-GR" dirty="0"/>
              <a:t>Όταν το σχέδιο δράσης είναι έτοιμο, είναι πλέον ώρα για δράση. Σκεφτείτε τα μέτρα που λαμβάνετε, τους πόρους που χρησιμοποιούνται (χρόνος ή/και δαπάνες), ποιος θα κάνει τι και πότε, καθώς και την προγραμματισμένη ημέρα για την ολοκλήρωση συγκεκριμένων ενεργειών. Καθορίστε μια ημερομηνία για την επισκόπηση των αποτελεσμάτων των ενεργειών. Και πάλι, είναι πολύ σημαντικό να φροντίσετε ώστε να συμμετέχουν οι εργαζόμενοι σε αυτή τη διαδικασία. </a:t>
            </a:r>
          </a:p>
          <a:p>
            <a:r>
              <a:rPr lang="el-GR" dirty="0"/>
              <a:t>Είναι δύσκολο να σας πούμε ακριβώς τι να κάνετε καθώς αυτό εξαρτάται από τη συγκεκριμένη φύση των κινδύνων που εντοπίσατε και το μέγεθος, την οργάνωση και τη διοίκηση της επιχείρησής σας. Υπάρχουν πολλοί οδηγοί που θα σας βοηθήσουν σε αυτή τη διαδικασία μετά την αξιολόγηση κινδύνων. </a:t>
            </a:r>
          </a:p>
          <a:p>
            <a:r>
              <a:rPr lang="el-GR" dirty="0"/>
              <a:t>Οι ενέργειες μπορεί να είναι προληπτικές, δηλαδή να αφορούν στη λήψη μέτρων ώστε οι κίνδυνοι να μην προκύπτουν, ή διορθωτικές, δηλ. να αφορούν στην εφαρμογή μέτρων για την αντιμετώπιση προβλημάτων εφόσον προκύπτουν.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ανάληψη δράσης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449061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05626" y="457053"/>
            <a:ext cx="3866445" cy="2228090"/>
            <a:chOff x="0" y="3736466"/>
            <a:chExt cx="3866445" cy="2772000"/>
          </a:xfrm>
        </p:grpSpPr>
        <p:sp>
          <p:nvSpPr>
            <p:cNvPr id="17" name="Rectangle 16"/>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400" b="1" dirty="0">
                  <a:hlinkClick r:id="rId2" action="ppaction://hlinksldjump"/>
                </a:rPr>
                <a:t>Αύξηση της ευαισθητοποίησης</a:t>
              </a:r>
              <a:endParaRPr lang="en-GB" sz="1400" b="1" dirty="0"/>
            </a:p>
            <a:p>
              <a:pPr marL="171450" lvl="1" indent="-171450" defTabSz="711200">
                <a:lnSpc>
                  <a:spcPct val="90000"/>
                </a:lnSpc>
                <a:spcBef>
                  <a:spcPct val="0"/>
                </a:spcBef>
                <a:spcAft>
                  <a:spcPct val="15000"/>
                </a:spcAft>
                <a:buChar char="••"/>
              </a:pPr>
              <a:r>
                <a:rPr lang="el-GR" sz="1400" b="1" dirty="0">
                  <a:hlinkClick r:id="rId3" action="ppaction://hlinksldjump"/>
                </a:rPr>
                <a:t>Διαχείριση κινδύνων</a:t>
              </a:r>
              <a:r>
                <a:rPr lang="en-GB" sz="1400" b="1" dirty="0">
                  <a:hlinkClick r:id="rId3" action="ppaction://hlinksldjump"/>
                </a:rPr>
                <a:t>: </a:t>
              </a:r>
              <a:r>
                <a:rPr lang="el-GR" sz="1400" b="1" dirty="0">
                  <a:hlinkClick r:id="rId3" action="ppaction://hlinksldjump"/>
                </a:rPr>
                <a:t>Αξιολόγηση</a:t>
              </a:r>
              <a:endParaRPr lang="en-GB" sz="1400" b="1" dirty="0"/>
            </a:p>
            <a:p>
              <a:pPr marL="171450" lvl="1" indent="-171450" defTabSz="711200">
                <a:lnSpc>
                  <a:spcPct val="90000"/>
                </a:lnSpc>
                <a:spcBef>
                  <a:spcPct val="0"/>
                </a:spcBef>
                <a:spcAft>
                  <a:spcPct val="15000"/>
                </a:spcAft>
                <a:buChar char="••"/>
              </a:pPr>
              <a:r>
                <a:rPr lang="el-GR" sz="1400" b="1" dirty="0">
                  <a:hlinkClick r:id="rId4" action="ppaction://hlinksldjump"/>
                </a:rPr>
                <a:t>Διαχείριση κινδύνων</a:t>
              </a:r>
              <a:r>
                <a:rPr lang="en-GB" sz="1400" b="1" dirty="0">
                  <a:hlinkClick r:id="rId4" action="ppaction://hlinksldjump"/>
                </a:rPr>
                <a:t>: </a:t>
              </a:r>
              <a:r>
                <a:rPr lang="el-GR" sz="1400" b="1" dirty="0">
                  <a:hlinkClick r:id="rId4" action="ppaction://hlinksldjump"/>
                </a:rPr>
                <a:t>Ανάληψη δράσης</a:t>
              </a:r>
              <a:endParaRPr lang="en-GB" sz="1400" b="1" dirty="0"/>
            </a:p>
            <a:p>
              <a:pPr marL="171450" lvl="1" indent="-171450" defTabSz="711200">
                <a:lnSpc>
                  <a:spcPct val="90000"/>
                </a:lnSpc>
                <a:spcBef>
                  <a:spcPct val="0"/>
                </a:spcBef>
                <a:spcAft>
                  <a:spcPct val="15000"/>
                </a:spcAft>
                <a:buChar char="••"/>
              </a:pPr>
              <a:r>
                <a:rPr lang="el-GR" sz="1400" b="1" dirty="0">
                  <a:hlinkClick r:id="rId5" action="ppaction://hlinksldjump"/>
                </a:rPr>
                <a:t>Προληπτικές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6" action="ppaction://hlinksldjump"/>
                </a:rPr>
                <a:t>Διορθωτικές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7" action="ppaction://hlinksldjump"/>
                </a:rPr>
                <a:t>Ανάπτυξη ψυχικής ανθεκτικότητας</a:t>
              </a:r>
              <a:endParaRPr lang="en-GB" sz="1400" b="1" kern="1200" dirty="0"/>
            </a:p>
          </p:txBody>
        </p:sp>
      </p:grpSp>
      <p:grpSp>
        <p:nvGrpSpPr>
          <p:cNvPr id="19" name="Group 18"/>
          <p:cNvGrpSpPr/>
          <p:nvPr/>
        </p:nvGrpSpPr>
        <p:grpSpPr>
          <a:xfrm>
            <a:off x="4298948" y="0"/>
            <a:ext cx="2888236" cy="769257"/>
            <a:chOff x="193322" y="3500306"/>
            <a:chExt cx="2706511" cy="472320"/>
          </a:xfrm>
        </p:grpSpPr>
        <p:sp>
          <p:nvSpPr>
            <p:cNvPr id="20" name="Rounded Rectangle 19"/>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2400" b="1" dirty="0">
                  <a:hlinkClick r:id="rId8" action="ppaction://hlinksldjump"/>
                </a:rPr>
                <a:t>Τι μπορώ </a:t>
              </a:r>
              <a:br>
                <a:rPr lang="el-GR" sz="2400" b="1" dirty="0">
                  <a:hlinkClick r:id="rId8" action="ppaction://hlinksldjump"/>
                </a:rPr>
              </a:br>
              <a:r>
                <a:rPr lang="el-GR" sz="2400" b="1" dirty="0">
                  <a:hlinkClick r:id="rId8" action="ppaction://hlinksldjump"/>
                </a:rPr>
                <a:t>να κάνω</a:t>
              </a:r>
              <a:endParaRPr lang="en-GB" sz="2400" b="1" kern="1200" dirty="0"/>
            </a:p>
          </p:txBody>
        </p:sp>
      </p:grpSp>
      <p:grpSp>
        <p:nvGrpSpPr>
          <p:cNvPr id="22" name="Group 21"/>
          <p:cNvGrpSpPr/>
          <p:nvPr/>
        </p:nvGrpSpPr>
        <p:grpSpPr>
          <a:xfrm>
            <a:off x="98978" y="1437803"/>
            <a:ext cx="3866445" cy="1634236"/>
            <a:chOff x="0" y="3736466"/>
            <a:chExt cx="3866445" cy="2772000"/>
          </a:xfrm>
          <a:solidFill>
            <a:schemeClr val="bg1">
              <a:lumMod val="95000"/>
            </a:schemeClr>
          </a:solidFill>
        </p:grpSpPr>
        <p:sp>
          <p:nvSpPr>
            <p:cNvPr id="23" name="Rectangle 2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9" action="ppaction://hlinksldjump"/>
                </a:rPr>
                <a:t>Διασφάλιση κοινής κατανόησης από όλους</a:t>
              </a:r>
              <a:endParaRPr lang="en-GB" sz="1400" dirty="0"/>
            </a:p>
            <a:p>
              <a:pPr marL="285750" lvl="0" indent="-285750">
                <a:buFont typeface="Arial" panose="020B0604020202020204" pitchFamily="34" charset="0"/>
                <a:buChar char="•"/>
              </a:pPr>
              <a:r>
                <a:rPr lang="el-GR" sz="1400" dirty="0">
                  <a:hlinkClick r:id="rId10" action="ppaction://hlinksldjump"/>
                </a:rPr>
                <a:t>Μετάδοση του μηνύματος</a:t>
              </a:r>
              <a:endParaRPr lang="en-GB" sz="1400" dirty="0"/>
            </a:p>
            <a:p>
              <a:pPr marL="285750" lvl="0" indent="-285750">
                <a:buFont typeface="Arial" panose="020B0604020202020204" pitchFamily="34" charset="0"/>
                <a:buChar char="•"/>
              </a:pPr>
              <a:r>
                <a:rPr lang="el-GR" sz="1400" dirty="0">
                  <a:hlinkClick r:id="rId11" action="ppaction://hlinksldjump"/>
                </a:rPr>
                <a:t>Εξασφάλιση δέσμευσης</a:t>
              </a:r>
              <a:endParaRPr lang="en-GB" sz="1400" dirty="0">
                <a:hlinkClick r:id="rId10" action="ppaction://hlinksldjump"/>
              </a:endParaRPr>
            </a:p>
            <a:p>
              <a:pPr marL="285750" lvl="0" indent="-285750">
                <a:buFont typeface="Arial" panose="020B0604020202020204" pitchFamily="34" charset="0"/>
                <a:buChar char="•"/>
              </a:pPr>
              <a:r>
                <a:rPr lang="el-GR" sz="1400" dirty="0">
                  <a:hlinkClick r:id="rId12" action="ppaction://hlinksldjump"/>
                </a:rPr>
                <a:t>Ανάπτυξη πολιτικής για το άγχος και σχετική ενημέρωση των εργαζομένων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25" name="Group 24"/>
          <p:cNvGrpSpPr/>
          <p:nvPr/>
        </p:nvGrpSpPr>
        <p:grpSpPr>
          <a:xfrm>
            <a:off x="292300" y="1201643"/>
            <a:ext cx="2706511" cy="472320"/>
            <a:chOff x="193322" y="3500306"/>
            <a:chExt cx="2706511" cy="472320"/>
          </a:xfrm>
          <a:solidFill>
            <a:schemeClr val="bg1">
              <a:lumMod val="95000"/>
            </a:schemeClr>
          </a:solidFill>
        </p:grpSpPr>
        <p:sp>
          <p:nvSpPr>
            <p:cNvPr id="26" name="Rounded Rectangle 2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13" action="ppaction://hlinksldjump"/>
                </a:rPr>
                <a:t>Αύξηση της ευαισθητοποίησης</a:t>
              </a:r>
              <a:endParaRPr lang="en-GB" sz="1600" dirty="0"/>
            </a:p>
          </p:txBody>
        </p:sp>
      </p:grpSp>
      <p:grpSp>
        <p:nvGrpSpPr>
          <p:cNvPr id="32" name="Group 31"/>
          <p:cNvGrpSpPr/>
          <p:nvPr/>
        </p:nvGrpSpPr>
        <p:grpSpPr>
          <a:xfrm>
            <a:off x="111058" y="3601822"/>
            <a:ext cx="3866445" cy="1634236"/>
            <a:chOff x="0" y="3736466"/>
            <a:chExt cx="3866445" cy="2772000"/>
          </a:xfrm>
          <a:solidFill>
            <a:schemeClr val="bg1">
              <a:lumMod val="95000"/>
            </a:schemeClr>
          </a:solidFill>
        </p:grpSpPr>
        <p:sp>
          <p:nvSpPr>
            <p:cNvPr id="33" name="Rectangle 3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 action="ppaction://hlinksldjump"/>
                </a:rPr>
                <a:t>Διαχείριση κινδύνων</a:t>
              </a:r>
              <a:endParaRPr lang="en-GB" sz="1400" dirty="0"/>
            </a:p>
            <a:p>
              <a:pPr marL="285750" indent="-285750">
                <a:buFont typeface="Arial" panose="020B0604020202020204" pitchFamily="34" charset="0"/>
                <a:buChar char="•"/>
              </a:pPr>
              <a:r>
                <a:rPr lang="el-GR" sz="1400" dirty="0">
                  <a:hlinkClick r:id="rId14" action="ppaction://hlinksldjump"/>
                </a:rPr>
                <a:t>Μη φοβάστε την αλλαγή</a:t>
              </a:r>
              <a:endParaRPr lang="en-GB" sz="1400" dirty="0"/>
            </a:p>
            <a:p>
              <a:pPr marL="285750" indent="-285750">
                <a:buFont typeface="Arial" panose="020B0604020202020204" pitchFamily="34" charset="0"/>
                <a:buChar char="•"/>
              </a:pPr>
              <a:r>
                <a:rPr lang="el-GR" sz="1400" dirty="0">
                  <a:hlinkClick r:id="rId15" action="ppaction://hlinksldjump"/>
                </a:rPr>
                <a:t>Εκτίμηση κινδύνου</a:t>
              </a:r>
              <a:endParaRPr lang="en-GB" sz="1400" dirty="0"/>
            </a:p>
            <a:p>
              <a:pPr marL="285750" indent="-285750">
                <a:buFont typeface="Arial" panose="020B0604020202020204" pitchFamily="34" charset="0"/>
                <a:buChar char="•"/>
              </a:pPr>
              <a:r>
                <a:rPr lang="el-GR" sz="1400" dirty="0">
                  <a:hlinkClick r:id="rId16" action="ppaction://hlinksldjump"/>
                </a:rPr>
                <a:t>Προσέξτε ιδιαίτερα εκείνους που διατρέχουν τον μεγαλύτερο κίνδυνο</a:t>
              </a:r>
              <a:endParaRPr lang="en-GB" sz="1400" dirty="0"/>
            </a:p>
            <a:p>
              <a:pPr marL="285750" indent="-285750">
                <a:buFont typeface="Arial" panose="020B0604020202020204" pitchFamily="34" charset="0"/>
                <a:buChar char="•"/>
              </a:pPr>
              <a:r>
                <a:rPr lang="el-GR" sz="1400" dirty="0">
                  <a:hlinkClick r:id="rId17" action="ppaction://hlinksldjump"/>
                </a:rPr>
                <a:t>Τεκμηρίωση των κινδύνων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35" name="Group 34"/>
          <p:cNvGrpSpPr/>
          <p:nvPr/>
        </p:nvGrpSpPr>
        <p:grpSpPr>
          <a:xfrm>
            <a:off x="304380" y="3365662"/>
            <a:ext cx="2706511" cy="472320"/>
            <a:chOff x="193322" y="3500306"/>
            <a:chExt cx="2706511" cy="472320"/>
          </a:xfrm>
          <a:solidFill>
            <a:schemeClr val="bg1">
              <a:lumMod val="95000"/>
            </a:schemeClr>
          </a:solidFill>
        </p:grpSpPr>
        <p:sp>
          <p:nvSpPr>
            <p:cNvPr id="36" name="Rounded Rectangle 3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3" action="ppaction://hlinksldjump"/>
                </a:rPr>
                <a:t>Αξιολόγηση</a:t>
              </a:r>
              <a:r>
                <a:rPr lang="en-GB" sz="1600" dirty="0"/>
                <a:t> </a:t>
              </a:r>
            </a:p>
          </p:txBody>
        </p:sp>
      </p:grpSp>
      <p:grpSp>
        <p:nvGrpSpPr>
          <p:cNvPr id="38" name="Group 37"/>
          <p:cNvGrpSpPr/>
          <p:nvPr/>
        </p:nvGrpSpPr>
        <p:grpSpPr>
          <a:xfrm>
            <a:off x="111058" y="5570492"/>
            <a:ext cx="3866445" cy="1018077"/>
            <a:chOff x="0" y="3736466"/>
            <a:chExt cx="3866445" cy="2772000"/>
          </a:xfrm>
          <a:solidFill>
            <a:schemeClr val="bg2"/>
          </a:solidFill>
        </p:grpSpPr>
        <p:sp>
          <p:nvSpPr>
            <p:cNvPr id="39" name="Rectangle 38"/>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TextBox 39"/>
            <p:cNvSpPr txBox="1"/>
            <p:nvPr/>
          </p:nvSpPr>
          <p:spPr>
            <a:xfrm>
              <a:off x="0" y="3736466"/>
              <a:ext cx="3866445" cy="277200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18" action="ppaction://hlinksldjump"/>
                </a:rPr>
                <a:t>Συζήτηση για πιθανές ενέργειες</a:t>
              </a:r>
              <a:endParaRPr lang="en-GB" sz="1400" dirty="0"/>
            </a:p>
            <a:p>
              <a:pPr marL="285750" lvl="0" indent="-285750">
                <a:buFont typeface="Arial" panose="020B0604020202020204" pitchFamily="34" charset="0"/>
                <a:buChar char="•"/>
              </a:pPr>
              <a:r>
                <a:rPr lang="el-GR" sz="1400" dirty="0">
                  <a:hlinkClick r:id="rId19" action="ppaction://hlinksldjump"/>
                </a:rPr>
                <a:t>Προετοιμασία για δράση</a:t>
              </a:r>
              <a:endParaRPr lang="en-GB" sz="1400" dirty="0"/>
            </a:p>
            <a:p>
              <a:pPr marL="0" lvl="1" algn="l" defTabSz="711200">
                <a:lnSpc>
                  <a:spcPct val="90000"/>
                </a:lnSpc>
                <a:spcBef>
                  <a:spcPct val="0"/>
                </a:spcBef>
                <a:spcAft>
                  <a:spcPct val="15000"/>
                </a:spcAft>
              </a:pPr>
              <a:endParaRPr lang="en-GB" sz="1600" kern="1200" dirty="0"/>
            </a:p>
          </p:txBody>
        </p:sp>
      </p:grpSp>
      <p:grpSp>
        <p:nvGrpSpPr>
          <p:cNvPr id="41" name="Group 40"/>
          <p:cNvGrpSpPr/>
          <p:nvPr/>
        </p:nvGrpSpPr>
        <p:grpSpPr>
          <a:xfrm>
            <a:off x="304380" y="5334332"/>
            <a:ext cx="2706511" cy="472320"/>
            <a:chOff x="193322" y="3500306"/>
            <a:chExt cx="2706511" cy="472320"/>
          </a:xfrm>
          <a:noFill/>
        </p:grpSpPr>
        <p:sp>
          <p:nvSpPr>
            <p:cNvPr id="42" name="Rounded Rectangle 41"/>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ounded Rectangle 6"/>
            <p:cNvSpPr txBox="1"/>
            <p:nvPr/>
          </p:nvSpPr>
          <p:spPr>
            <a:xfrm>
              <a:off x="216379" y="3523363"/>
              <a:ext cx="2660397" cy="426206"/>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4" action="ppaction://hlinksldjump"/>
                </a:rPr>
                <a:t>Ανάληψη δράσης</a:t>
              </a:r>
              <a:endParaRPr lang="en-GB" sz="1600" dirty="0"/>
            </a:p>
          </p:txBody>
        </p:sp>
      </p:grpSp>
      <p:grpSp>
        <p:nvGrpSpPr>
          <p:cNvPr id="44" name="Group 43"/>
          <p:cNvGrpSpPr/>
          <p:nvPr/>
        </p:nvGrpSpPr>
        <p:grpSpPr>
          <a:xfrm>
            <a:off x="4141813" y="3501284"/>
            <a:ext cx="3866445" cy="2275398"/>
            <a:chOff x="0" y="3736466"/>
            <a:chExt cx="3866445" cy="2772000"/>
          </a:xfrm>
          <a:noFill/>
        </p:grpSpPr>
        <p:sp>
          <p:nvSpPr>
            <p:cNvPr id="45" name="Rectangle 44"/>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300" dirty="0">
                  <a:hlinkClick r:id="rId20" action="ppaction://hlinksldjump"/>
                </a:rPr>
                <a:t>Διορθωτικές ενέργειες</a:t>
              </a:r>
              <a:endParaRPr lang="en-GB" sz="1300" dirty="0"/>
            </a:p>
            <a:p>
              <a:pPr marL="285750" indent="-285750">
                <a:buFont typeface="Arial" panose="020B0604020202020204" pitchFamily="34" charset="0"/>
                <a:buChar char="•"/>
              </a:pPr>
              <a:r>
                <a:rPr lang="el-GR" sz="1300" dirty="0">
                  <a:hlinkClick r:id="rId21" action="ppaction://hlinksldjump"/>
                </a:rPr>
                <a:t>Υπερβολικές απαιτήσεις</a:t>
              </a:r>
              <a:endParaRPr lang="en-GB" sz="1300" dirty="0">
                <a:hlinkClick r:id="rId20" action="ppaction://hlinksldjump"/>
              </a:endParaRPr>
            </a:p>
            <a:p>
              <a:pPr marL="285750" indent="-285750">
                <a:buFont typeface="Arial" panose="020B0604020202020204" pitchFamily="34" charset="0"/>
                <a:buChar char="•"/>
              </a:pPr>
              <a:r>
                <a:rPr lang="el-GR" sz="1300" dirty="0">
                  <a:hlinkClick r:id="rId22" action="ppaction://hlinksldjump"/>
                </a:rPr>
                <a:t>Έλλειψη ελέγχου σε προσωπικό επίπεδο</a:t>
              </a:r>
              <a:endParaRPr lang="en-GB" sz="1300" dirty="0"/>
            </a:p>
            <a:p>
              <a:pPr marL="285750" indent="-285750">
                <a:buFont typeface="Arial" panose="020B0604020202020204" pitchFamily="34" charset="0"/>
                <a:buChar char="•"/>
              </a:pPr>
              <a:r>
                <a:rPr lang="el-GR" sz="1300" dirty="0">
                  <a:hlinkClick r:id="rId23" action="ppaction://hlinksldjump"/>
                </a:rPr>
                <a:t>Ανεπαρκής υποστήριξη</a:t>
              </a:r>
              <a:endParaRPr lang="en-GB" sz="1300" dirty="0"/>
            </a:p>
            <a:p>
              <a:pPr marL="285750" indent="-285750">
                <a:buFont typeface="Arial" panose="020B0604020202020204" pitchFamily="34" charset="0"/>
                <a:buChar char="•"/>
              </a:pPr>
              <a:r>
                <a:rPr lang="el-GR" sz="1300" dirty="0">
                  <a:hlinkClick r:id="rId24" action="ppaction://hlinksldjump"/>
                </a:rPr>
                <a:t>Κακές σχέσεις (συμπεριλαμβανομένης της παρενόχλησης</a:t>
              </a:r>
              <a:r>
                <a:rPr lang="en-GB" sz="1300" dirty="0">
                  <a:hlinkClick r:id="rId24" action="ppaction://hlinksldjump"/>
                </a:rPr>
                <a:t>)</a:t>
              </a:r>
              <a:endParaRPr lang="en-GB" sz="1300" dirty="0"/>
            </a:p>
            <a:p>
              <a:pPr marL="285750" indent="-285750">
                <a:buFont typeface="Arial" panose="020B0604020202020204" pitchFamily="34" charset="0"/>
                <a:buChar char="•"/>
              </a:pPr>
              <a:r>
                <a:rPr lang="el-GR" sz="1300" dirty="0">
                  <a:hlinkClick r:id="rId25" action="ppaction://hlinksldjump"/>
                </a:rPr>
                <a:t>Βία από τρίτους</a:t>
              </a:r>
              <a:endParaRPr lang="en-GB" sz="1300" dirty="0"/>
            </a:p>
            <a:p>
              <a:pPr marL="285750" indent="-285750">
                <a:buFont typeface="Arial" panose="020B0604020202020204" pitchFamily="34" charset="0"/>
                <a:buChar char="•"/>
              </a:pPr>
              <a:r>
                <a:rPr lang="el-GR" sz="1300" dirty="0">
                  <a:hlinkClick r:id="rId26" action="ppaction://hlinksldjump"/>
                </a:rPr>
                <a:t>Ρόλοι και αλλαγή</a:t>
              </a:r>
              <a:endParaRPr lang="en-GB" sz="1300" dirty="0"/>
            </a:p>
            <a:p>
              <a:pPr marL="171450" lvl="1" indent="-171450" algn="l" defTabSz="711200">
                <a:lnSpc>
                  <a:spcPct val="90000"/>
                </a:lnSpc>
                <a:spcBef>
                  <a:spcPct val="0"/>
                </a:spcBef>
                <a:spcAft>
                  <a:spcPct val="15000"/>
                </a:spcAft>
                <a:buChar char="••"/>
              </a:pPr>
              <a:endParaRPr lang="en-GB" sz="1600" kern="1200" dirty="0"/>
            </a:p>
          </p:txBody>
        </p:sp>
      </p:grpSp>
      <p:grpSp>
        <p:nvGrpSpPr>
          <p:cNvPr id="47" name="Group 46"/>
          <p:cNvGrpSpPr/>
          <p:nvPr/>
        </p:nvGrpSpPr>
        <p:grpSpPr>
          <a:xfrm>
            <a:off x="4335135" y="3265124"/>
            <a:ext cx="2706511" cy="472320"/>
            <a:chOff x="193322" y="3500306"/>
            <a:chExt cx="2706511" cy="472320"/>
          </a:xfrm>
          <a:solidFill>
            <a:schemeClr val="accent6">
              <a:lumMod val="75000"/>
            </a:schemeClr>
          </a:solidFill>
        </p:grpSpPr>
        <p:sp>
          <p:nvSpPr>
            <p:cNvPr id="48" name="Rounded Rectangle 47"/>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b="1" dirty="0">
                  <a:hlinkClick r:id="rId27" action="ppaction://hlinksldjump"/>
                </a:rPr>
                <a:t>Προληπτικές ενέργειες</a:t>
              </a:r>
              <a:endParaRPr lang="en-GB" sz="1600" b="1" dirty="0"/>
            </a:p>
          </p:txBody>
        </p:sp>
      </p:grpSp>
      <p:grpSp>
        <p:nvGrpSpPr>
          <p:cNvPr id="50" name="Group 49"/>
          <p:cNvGrpSpPr/>
          <p:nvPr/>
        </p:nvGrpSpPr>
        <p:grpSpPr>
          <a:xfrm>
            <a:off x="8139760" y="1414107"/>
            <a:ext cx="3866445" cy="1634236"/>
            <a:chOff x="0" y="3736466"/>
            <a:chExt cx="3866445" cy="2772000"/>
          </a:xfrm>
          <a:solidFill>
            <a:schemeClr val="bg1">
              <a:lumMod val="95000"/>
            </a:schemeClr>
          </a:solidFill>
        </p:grpSpPr>
        <p:sp>
          <p:nvSpPr>
            <p:cNvPr id="51" name="Rectangle 50"/>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28" action="ppaction://hlinksldjump"/>
                </a:rPr>
                <a:t>Αλλαγή εργασίας</a:t>
              </a:r>
              <a:endParaRPr lang="en-GB" sz="1400" dirty="0"/>
            </a:p>
            <a:p>
              <a:pPr marL="285750" lvl="0" indent="-285750">
                <a:buFont typeface="Arial" panose="020B0604020202020204" pitchFamily="34" charset="0"/>
                <a:buChar char="•"/>
              </a:pPr>
              <a:r>
                <a:rPr lang="el-GR" sz="1400" dirty="0">
                  <a:hlinkClick r:id="rId29" action="ppaction://hlinksldjump"/>
                </a:rPr>
                <a:t>Εκπαίδευση, λήψη αποφάσεων και ρόλοι</a:t>
              </a:r>
              <a:endParaRPr lang="en-GB" sz="1400" dirty="0"/>
            </a:p>
            <a:p>
              <a:pPr marL="285750" lvl="0" indent="-285750">
                <a:buFont typeface="Arial" panose="020B0604020202020204" pitchFamily="34" charset="0"/>
                <a:buChar char="•"/>
              </a:pPr>
              <a:r>
                <a:rPr lang="el-GR" sz="1400" dirty="0">
                  <a:hlinkClick r:id="rId30" action="ppaction://hlinksldjump"/>
                </a:rPr>
                <a:t>Φροντίστε να συμμετέχουν και άλλοι, παρέχετε υποστήριξη</a:t>
              </a:r>
              <a:endParaRPr lang="en-GB" sz="1400" dirty="0"/>
            </a:p>
            <a:p>
              <a:pPr marL="285750" lvl="0" indent="-285750">
                <a:buFont typeface="Arial" panose="020B0604020202020204" pitchFamily="34" charset="0"/>
                <a:buChar char="•"/>
              </a:pPr>
              <a:r>
                <a:rPr lang="el-GR" sz="1400" dirty="0">
                  <a:hlinkClick r:id="rId31" action="ppaction://hlinksldjump"/>
                </a:rPr>
                <a:t>Προαγωγή της υγείας</a:t>
              </a:r>
              <a:endParaRPr lang="en-GB" sz="1400" dirty="0"/>
            </a:p>
          </p:txBody>
        </p:sp>
      </p:grpSp>
      <p:grpSp>
        <p:nvGrpSpPr>
          <p:cNvPr id="53" name="Group 52"/>
          <p:cNvGrpSpPr/>
          <p:nvPr/>
        </p:nvGrpSpPr>
        <p:grpSpPr>
          <a:xfrm>
            <a:off x="8333082" y="1177947"/>
            <a:ext cx="2706511" cy="472320"/>
            <a:chOff x="193322" y="3500306"/>
            <a:chExt cx="2706511" cy="472320"/>
          </a:xfrm>
          <a:solidFill>
            <a:schemeClr val="bg1">
              <a:lumMod val="95000"/>
            </a:schemeClr>
          </a:solidFill>
        </p:grpSpPr>
        <p:sp>
          <p:nvSpPr>
            <p:cNvPr id="54" name="Rounded Rectangle 53"/>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6" action="ppaction://hlinksldjump"/>
                </a:rPr>
                <a:t>Διορθωτικές ενέργειες</a:t>
              </a:r>
              <a:endParaRPr lang="en-GB" sz="1600" dirty="0"/>
            </a:p>
          </p:txBody>
        </p:sp>
      </p:grpSp>
      <p:grpSp>
        <p:nvGrpSpPr>
          <p:cNvPr id="56" name="Group 55"/>
          <p:cNvGrpSpPr/>
          <p:nvPr/>
        </p:nvGrpSpPr>
        <p:grpSpPr>
          <a:xfrm>
            <a:off x="8139759" y="3429000"/>
            <a:ext cx="3866445" cy="3169403"/>
            <a:chOff x="0" y="3736466"/>
            <a:chExt cx="3866445" cy="2772000"/>
          </a:xfrm>
          <a:solidFill>
            <a:schemeClr val="bg1">
              <a:lumMod val="95000"/>
            </a:schemeClr>
          </a:solidFill>
        </p:grpSpPr>
        <p:sp>
          <p:nvSpPr>
            <p:cNvPr id="57" name="Rectangle 56"/>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2" action="ppaction://hlinksldjump"/>
                </a:rPr>
                <a:t>Ανάπτυξη ψυχικής ανθεκτικότητας</a:t>
              </a:r>
              <a:endParaRPr lang="en-GB" sz="1400" dirty="0"/>
            </a:p>
            <a:p>
              <a:pPr marL="285750" lvl="0" indent="-285750">
                <a:buFont typeface="Arial" panose="020B0604020202020204" pitchFamily="34" charset="0"/>
                <a:buChar char="•"/>
              </a:pPr>
              <a:r>
                <a:rPr lang="el-GR" sz="1400" dirty="0">
                  <a:hlinkClick r:id="rId7" action="ppaction://hlinksldjump"/>
                </a:rPr>
                <a:t>Η ψυχική υγεία είναι εξίσου σημαντική</a:t>
              </a:r>
              <a:endParaRPr lang="en-GB" sz="1400" dirty="0"/>
            </a:p>
            <a:p>
              <a:pPr marL="285750" lvl="0" indent="-285750">
                <a:buFont typeface="Arial" panose="020B0604020202020204" pitchFamily="34" charset="0"/>
                <a:buChar char="•"/>
              </a:pPr>
              <a:r>
                <a:rPr lang="el-GR" sz="1400" dirty="0">
                  <a:hlinkClick r:id="rId33" action="ppaction://hlinksldjump"/>
                </a:rPr>
                <a:t>Βελτίωση της υγείας και της ευημερίας/ευεξίας των εργαζομένων</a:t>
              </a:r>
              <a:endParaRPr lang="en-GB" sz="1400" dirty="0"/>
            </a:p>
            <a:p>
              <a:pPr marL="285750" lvl="0" indent="-285750">
                <a:buFont typeface="Arial" panose="020B0604020202020204" pitchFamily="34" charset="0"/>
                <a:buChar char="•"/>
              </a:pPr>
              <a:r>
                <a:rPr lang="el-GR" sz="1400" dirty="0">
                  <a:hlinkClick r:id="rId34" action="ppaction://hlinksldjump"/>
                </a:rPr>
                <a:t>Υγιεινή διατροφή</a:t>
              </a:r>
              <a:endParaRPr lang="en-GB" sz="1400" dirty="0"/>
            </a:p>
            <a:p>
              <a:pPr marL="285750" lvl="0" indent="-285750">
                <a:buFont typeface="Arial" panose="020B0604020202020204" pitchFamily="34" charset="0"/>
                <a:buChar char="•"/>
              </a:pPr>
              <a:r>
                <a:rPr lang="el-GR" sz="1400" dirty="0">
                  <a:hlinkClick r:id="rId35" action="ppaction://hlinksldjump"/>
                </a:rPr>
                <a:t>Σωματική άσκηση και συνετή κατανάλωση αλκοόλ</a:t>
              </a:r>
              <a:endParaRPr lang="en-GB" sz="1400" dirty="0"/>
            </a:p>
            <a:p>
              <a:pPr marL="285750" lvl="0" indent="-285750">
                <a:buFont typeface="Arial" panose="020B0604020202020204" pitchFamily="34" charset="0"/>
                <a:buChar char="•"/>
              </a:pPr>
              <a:r>
                <a:rPr lang="el-GR" sz="1400" dirty="0">
                  <a:hlinkClick r:id="rId36" action="ppaction://hlinksldjump"/>
                </a:rPr>
                <a:t>Διαλείμματα και χαλάρωση</a:t>
              </a:r>
              <a:endParaRPr lang="en-GB" sz="1400" dirty="0"/>
            </a:p>
            <a:p>
              <a:pPr marL="285750" lvl="0" indent="-285750">
                <a:buFont typeface="Arial" panose="020B0604020202020204" pitchFamily="34" charset="0"/>
                <a:buChar char="•"/>
              </a:pPr>
              <a:r>
                <a:rPr lang="el-GR" sz="1400" dirty="0">
                  <a:hlinkClick r:id="rId37" action="ppaction://hlinksldjump"/>
                </a:rPr>
                <a:t>Ανάπτυξη της ψυχικής ανθεκτικότητας των εργαζομένων μέσω της καλής διαχείρισης</a:t>
              </a:r>
              <a:endParaRPr lang="en-GB" sz="1400" kern="1200" dirty="0"/>
            </a:p>
          </p:txBody>
        </p:sp>
      </p:grpSp>
      <p:grpSp>
        <p:nvGrpSpPr>
          <p:cNvPr id="59" name="Group 58"/>
          <p:cNvGrpSpPr/>
          <p:nvPr/>
        </p:nvGrpSpPr>
        <p:grpSpPr>
          <a:xfrm>
            <a:off x="8392752" y="3154894"/>
            <a:ext cx="2706511" cy="472320"/>
            <a:chOff x="193322" y="3500306"/>
            <a:chExt cx="2706511" cy="472320"/>
          </a:xfrm>
          <a:solidFill>
            <a:schemeClr val="bg1">
              <a:lumMod val="95000"/>
            </a:schemeClr>
          </a:solidFill>
        </p:grpSpPr>
        <p:sp>
          <p:nvSpPr>
            <p:cNvPr id="60" name="Rounded Rectangle 59"/>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7" action="ppaction://hlinksldjump"/>
                </a:rPr>
                <a:t>Ανάπτυξη ψυχικής ανθεκτικότητας</a:t>
              </a:r>
              <a:endParaRPr lang="en-GB" sz="1600" dirty="0"/>
            </a:p>
          </p:txBody>
        </p:sp>
      </p:grpSp>
      <p:sp>
        <p:nvSpPr>
          <p:cNvPr id="64" name="Freeform 63"/>
          <p:cNvSpPr/>
          <p:nvPr/>
        </p:nvSpPr>
        <p:spPr>
          <a:xfrm>
            <a:off x="4373940" y="6478719"/>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8" action="ppaction://hlinksldjump"/>
              </a:rPr>
              <a:t>Επιστροφή</a:t>
            </a:r>
            <a:r>
              <a:rPr lang="en-GB" sz="1000" b="1" dirty="0">
                <a:hlinkClick r:id="rId8" action="ppaction://hlinksldjump"/>
              </a:rPr>
              <a:t> </a:t>
            </a:r>
            <a:r>
              <a:rPr lang="el-GR" sz="1000" b="1" dirty="0">
                <a:hlinkClick r:id="rId8" action="ppaction://hlinksldjump"/>
              </a:rPr>
              <a:t> στο </a:t>
            </a:r>
            <a:r>
              <a:rPr lang="en-GB" sz="1000" b="1" dirty="0">
                <a:hlinkClick r:id="rId8" action="ppaction://hlinksldjump"/>
              </a:rPr>
              <a:t>‘</a:t>
            </a:r>
            <a:r>
              <a:rPr lang="el-GR" sz="1000" b="1" dirty="0">
                <a:hlinkClick r:id="rId8" action="ppaction://hlinksldjump"/>
              </a:rPr>
              <a:t>τι μπορώ να κάνω</a:t>
            </a:r>
            <a:r>
              <a:rPr lang="en-GB" sz="1000" b="1" dirty="0">
                <a:hlinkClick r:id="rId8" action="ppaction://hlinksldjump"/>
              </a:rPr>
              <a:t>’</a:t>
            </a:r>
            <a:endParaRPr lang="en-GB" sz="1000" b="1" dirty="0"/>
          </a:p>
        </p:txBody>
      </p:sp>
    </p:spTree>
    <p:extLst>
      <p:ext uri="{BB962C8B-B14F-4D97-AF65-F5344CB8AC3E}">
        <p14:creationId xmlns="" xmlns:p14="http://schemas.microsoft.com/office/powerpoint/2010/main" val="378699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0" y="-7"/>
            <a:ext cx="12191999" cy="6858001"/>
          </a:xfrm>
          <a:prstGeom prst="rect">
            <a:avLst/>
          </a:prstGeom>
        </p:spPr>
      </p:pic>
      <p:sp>
        <p:nvSpPr>
          <p:cNvPr id="6" name="Rectángulo 4"/>
          <p:cNvSpPr/>
          <p:nvPr/>
        </p:nvSpPr>
        <p:spPr>
          <a:xfrm>
            <a:off x="228600" y="725971"/>
            <a:ext cx="5249254" cy="584775"/>
          </a:xfrm>
          <a:prstGeom prst="rect">
            <a:avLst/>
          </a:prstGeom>
        </p:spPr>
        <p:txBody>
          <a:bodyPr wrap="square">
            <a:spAutoFit/>
          </a:bodyPr>
          <a:lstStyle/>
          <a:p>
            <a:pPr algn="ctr"/>
            <a:r>
              <a:rPr lang="el-GR" sz="3200" b="1" dirty="0" smtClean="0">
                <a:solidFill>
                  <a:srgbClr val="003399"/>
                </a:solidFill>
              </a:rPr>
              <a:t>6. ΤΙ </a:t>
            </a:r>
            <a:r>
              <a:rPr lang="el-GR" sz="3200" b="1" dirty="0">
                <a:solidFill>
                  <a:srgbClr val="003399"/>
                </a:solidFill>
              </a:rPr>
              <a:t>ΜΠΟΡΩ ΝΑ ΚΑΝΩ</a:t>
            </a:r>
            <a:endParaRPr lang="en-GB" sz="3200" b="1" dirty="0">
              <a:solidFill>
                <a:srgbClr val="003399"/>
              </a:solidFill>
            </a:endParaRPr>
          </a:p>
        </p:txBody>
      </p:sp>
      <p:grpSp>
        <p:nvGrpSpPr>
          <p:cNvPr id="8" name="Group 7"/>
          <p:cNvGrpSpPr/>
          <p:nvPr/>
        </p:nvGrpSpPr>
        <p:grpSpPr>
          <a:xfrm>
            <a:off x="1611409" y="2178259"/>
            <a:ext cx="3866445" cy="3194929"/>
            <a:chOff x="0" y="3736466"/>
            <a:chExt cx="3866445" cy="2772000"/>
          </a:xfrm>
        </p:grpSpPr>
        <p:sp>
          <p:nvSpPr>
            <p:cNvPr id="9" name="Rectangle 8"/>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TextBox 10"/>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600" b="1" dirty="0">
                  <a:hlinkClick r:id="rId3" action="ppaction://hlinksldjump"/>
                </a:rPr>
                <a:t>Αύξηση της ευαισθητοποίησης</a:t>
              </a:r>
              <a:endParaRPr lang="en-GB" sz="1600" b="1" dirty="0"/>
            </a:p>
            <a:p>
              <a:pPr marL="171450" lvl="1" indent="-171450" defTabSz="711200">
                <a:lnSpc>
                  <a:spcPct val="90000"/>
                </a:lnSpc>
                <a:spcBef>
                  <a:spcPct val="0"/>
                </a:spcBef>
                <a:spcAft>
                  <a:spcPct val="15000"/>
                </a:spcAft>
                <a:buChar char="••"/>
              </a:pPr>
              <a:r>
                <a:rPr lang="el-GR" sz="1600" b="1" dirty="0">
                  <a:hlinkClick r:id="rId4" action="ppaction://hlinksldjump"/>
                </a:rPr>
                <a:t>Διαχείριση κινδύνων: Αξιολόγηση</a:t>
              </a:r>
              <a:endParaRPr lang="en-GB" sz="1600" b="1" dirty="0"/>
            </a:p>
            <a:p>
              <a:pPr marL="171450" lvl="1" indent="-171450" defTabSz="711200">
                <a:lnSpc>
                  <a:spcPct val="90000"/>
                </a:lnSpc>
                <a:spcBef>
                  <a:spcPct val="0"/>
                </a:spcBef>
                <a:spcAft>
                  <a:spcPct val="15000"/>
                </a:spcAft>
                <a:buChar char="••"/>
              </a:pPr>
              <a:r>
                <a:rPr lang="el-GR" sz="1600" b="1" dirty="0">
                  <a:hlinkClick r:id="rId5" action="ppaction://hlinksldjump"/>
                </a:rPr>
                <a:t>Διαχείριση κινδύνων: Ανάληψη Δράσης</a:t>
              </a:r>
              <a:endParaRPr lang="en-GB" sz="1600" b="1" dirty="0"/>
            </a:p>
            <a:p>
              <a:pPr marL="171450" lvl="1" indent="-171450" defTabSz="711200">
                <a:lnSpc>
                  <a:spcPct val="90000"/>
                </a:lnSpc>
                <a:spcBef>
                  <a:spcPct val="0"/>
                </a:spcBef>
                <a:spcAft>
                  <a:spcPct val="15000"/>
                </a:spcAft>
                <a:buChar char="••"/>
              </a:pPr>
              <a:r>
                <a:rPr lang="el-GR" sz="1600" b="1" dirty="0">
                  <a:hlinkClick r:id="rId6" action="ppaction://hlinksldjump"/>
                </a:rPr>
                <a:t>Προληπτικές ενέργειες</a:t>
              </a:r>
              <a:endParaRPr lang="en-GB" sz="1600" b="1" dirty="0"/>
            </a:p>
            <a:p>
              <a:pPr marL="171450" lvl="1" indent="-171450" defTabSz="711200">
                <a:lnSpc>
                  <a:spcPct val="90000"/>
                </a:lnSpc>
                <a:spcBef>
                  <a:spcPct val="0"/>
                </a:spcBef>
                <a:spcAft>
                  <a:spcPct val="15000"/>
                </a:spcAft>
                <a:buChar char="••"/>
              </a:pPr>
              <a:r>
                <a:rPr lang="el-GR" sz="1600" b="1" dirty="0">
                  <a:hlinkClick r:id="rId7" action="ppaction://hlinksldjump"/>
                </a:rPr>
                <a:t>Διορθωτικές ενέργειες</a:t>
              </a:r>
              <a:endParaRPr lang="en-GB" sz="1600" b="1" dirty="0"/>
            </a:p>
            <a:p>
              <a:pPr marL="171450" lvl="1" indent="-171450" defTabSz="711200">
                <a:lnSpc>
                  <a:spcPct val="90000"/>
                </a:lnSpc>
                <a:spcBef>
                  <a:spcPct val="0"/>
                </a:spcBef>
                <a:spcAft>
                  <a:spcPct val="15000"/>
                </a:spcAft>
                <a:buChar char="••"/>
              </a:pPr>
              <a:r>
                <a:rPr lang="el-GR" sz="1600" b="1" dirty="0">
                  <a:hlinkClick r:id="rId8" action="ppaction://hlinksldjump"/>
                </a:rPr>
                <a:t>Ανάπτυξη ψυχικής ανθεκτικότητας</a:t>
              </a:r>
              <a:endParaRPr lang="en-GB" sz="1600" b="1" kern="1200" dirty="0"/>
            </a:p>
          </p:txBody>
        </p:sp>
      </p:grpSp>
      <p:grpSp>
        <p:nvGrpSpPr>
          <p:cNvPr id="12" name="Group 11"/>
          <p:cNvGrpSpPr/>
          <p:nvPr/>
        </p:nvGrpSpPr>
        <p:grpSpPr>
          <a:xfrm>
            <a:off x="1804731" y="1866900"/>
            <a:ext cx="2706511" cy="623564"/>
            <a:chOff x="193322" y="3500306"/>
            <a:chExt cx="2706511" cy="472320"/>
          </a:xfrm>
        </p:grpSpPr>
        <p:sp>
          <p:nvSpPr>
            <p:cNvPr id="13" name="Rounded Rectangle 12"/>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lvl="0" algn="l" defTabSz="711200">
                <a:lnSpc>
                  <a:spcPct val="90000"/>
                </a:lnSpc>
                <a:spcBef>
                  <a:spcPct val="0"/>
                </a:spcBef>
                <a:spcAft>
                  <a:spcPct val="35000"/>
                </a:spcAft>
              </a:pPr>
              <a:r>
                <a:rPr lang="el-GR" b="1" dirty="0">
                  <a:hlinkClick r:id="rId9" action="ppaction://hlinksldjump"/>
                </a:rPr>
                <a:t>Τι μπορώ </a:t>
              </a:r>
              <a:br>
                <a:rPr lang="el-GR" b="1" dirty="0">
                  <a:hlinkClick r:id="rId9" action="ppaction://hlinksldjump"/>
                </a:rPr>
              </a:br>
              <a:r>
                <a:rPr lang="el-GR" b="1" dirty="0">
                  <a:hlinkClick r:id="rId9" action="ppaction://hlinksldjump"/>
                </a:rPr>
                <a:t>να κάνω</a:t>
              </a:r>
              <a:endParaRPr lang="en-GB" b="1" kern="1200" dirty="0"/>
            </a:p>
          </p:txBody>
        </p:sp>
      </p:grpSp>
      <p:sp>
        <p:nvSpPr>
          <p:cNvPr id="1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 xmlns:p14="http://schemas.microsoft.com/office/powerpoint/2010/main" val="23547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Προληπτικές ενέργειες</a:t>
            </a:r>
            <a:endParaRPr lang="en-GB" noProof="0" dirty="0"/>
          </a:p>
        </p:txBody>
      </p:sp>
      <p:sp>
        <p:nvSpPr>
          <p:cNvPr id="3" name="Content Placeholder 2"/>
          <p:cNvSpPr>
            <a:spLocks noGrp="1"/>
          </p:cNvSpPr>
          <p:nvPr>
            <p:ph sz="half" idx="1"/>
          </p:nvPr>
        </p:nvSpPr>
        <p:spPr>
          <a:xfrm>
            <a:off x="600000" y="1115999"/>
            <a:ext cx="10080000" cy="5328344"/>
          </a:xfrm>
        </p:spPr>
        <p:txBody>
          <a:bodyPr>
            <a:normAutofit fontScale="92500" lnSpcReduction="20000"/>
          </a:bodyPr>
          <a:lstStyle/>
          <a:p>
            <a:r>
              <a:rPr lang="el-GR" sz="1900" dirty="0"/>
              <a:t>Όπως αναφέρθηκε προηγουμένως, οι εργοδότες έχουν τη νομική υποχρέωση να διαχειρίζονται τους κινδύνους που αφορούν στην υγεία και ασφάλεια των εργαζομένων τους. Η διαχείριση των κινδύνων από ψυχοκοινωνικούς παράγοντες αποτελεί μέρος αυτής της υποχρέωσης. Θα σας βοηθήσει το να εξετάσετε άλλη μια φορά τους δυνητικούς παράγοντες ψυχοκοινωνικών κινδύνων στην εργασία. Η Εκτίμηση Κινδύνου που έχετε εκπονήσει θα σας υποδείξει σε ποιους πρέπει να επικεντρώσετε την προσοχή σας. </a:t>
            </a:r>
          </a:p>
          <a:p>
            <a:pPr lvl="1"/>
            <a:r>
              <a:rPr lang="en-GB" sz="1900" dirty="0" err="1"/>
              <a:t>Υπερβολικές</a:t>
            </a:r>
            <a:r>
              <a:rPr lang="en-GB" sz="1900" dirty="0"/>
              <a:t> </a:t>
            </a:r>
            <a:r>
              <a:rPr lang="en-GB" sz="1900" dirty="0" err="1"/>
              <a:t>απαιτήσεις</a:t>
            </a:r>
            <a:r>
              <a:rPr lang="en-GB" sz="1900" dirty="0"/>
              <a:t> </a:t>
            </a:r>
            <a:endParaRPr lang="el-GR" sz="1900" dirty="0"/>
          </a:p>
          <a:p>
            <a:pPr lvl="1"/>
            <a:r>
              <a:rPr lang="en-GB" sz="1900" dirty="0" err="1"/>
              <a:t>Έλλειψη</a:t>
            </a:r>
            <a:r>
              <a:rPr lang="en-GB" sz="1900" dirty="0"/>
              <a:t> </a:t>
            </a:r>
            <a:r>
              <a:rPr lang="en-GB" sz="1900" dirty="0" err="1"/>
              <a:t>ελέγχου</a:t>
            </a:r>
            <a:r>
              <a:rPr lang="en-GB" sz="1900" dirty="0"/>
              <a:t> </a:t>
            </a:r>
            <a:r>
              <a:rPr lang="en-GB" sz="1900" dirty="0" err="1"/>
              <a:t>σε</a:t>
            </a:r>
            <a:r>
              <a:rPr lang="en-GB" sz="1900" dirty="0"/>
              <a:t> </a:t>
            </a:r>
            <a:r>
              <a:rPr lang="en-GB" sz="1900" dirty="0" err="1"/>
              <a:t>προσωπικό</a:t>
            </a:r>
            <a:r>
              <a:rPr lang="en-GB" sz="1900" dirty="0"/>
              <a:t> </a:t>
            </a:r>
            <a:r>
              <a:rPr lang="en-GB" sz="1900" dirty="0" err="1"/>
              <a:t>επίπεδο</a:t>
            </a:r>
            <a:endParaRPr lang="el-GR" sz="1900" dirty="0"/>
          </a:p>
          <a:p>
            <a:pPr lvl="1"/>
            <a:r>
              <a:rPr lang="en-GB" sz="1900" dirty="0" err="1"/>
              <a:t>Ανεπαρκής</a:t>
            </a:r>
            <a:r>
              <a:rPr lang="en-GB" sz="1900" dirty="0"/>
              <a:t> </a:t>
            </a:r>
            <a:r>
              <a:rPr lang="en-GB" sz="1900" dirty="0" err="1"/>
              <a:t>υποστήριξη</a:t>
            </a:r>
            <a:r>
              <a:rPr lang="en-GB" sz="1900" dirty="0"/>
              <a:t> </a:t>
            </a:r>
            <a:endParaRPr lang="el-GR" sz="1900" dirty="0"/>
          </a:p>
          <a:p>
            <a:pPr lvl="1"/>
            <a:r>
              <a:rPr lang="el-GR" sz="1900" dirty="0"/>
              <a:t>Κακές σχέσεις (συμπεριλαμβανομένης της παρενόχλησης)</a:t>
            </a:r>
          </a:p>
          <a:p>
            <a:pPr lvl="1"/>
            <a:r>
              <a:rPr lang="el-GR" sz="1900" dirty="0"/>
              <a:t>Αντικρουόμενοι ρόλοι ή έλλειψη σαφήνειας ως προς τον ρόλο του εργαζομένου </a:t>
            </a:r>
          </a:p>
          <a:p>
            <a:pPr lvl="1"/>
            <a:r>
              <a:rPr lang="en-GB" sz="1900" dirty="0" err="1"/>
              <a:t>Κακή</a:t>
            </a:r>
            <a:r>
              <a:rPr lang="en-GB" sz="1900" dirty="0"/>
              <a:t> </a:t>
            </a:r>
            <a:r>
              <a:rPr lang="en-GB" sz="1900" dirty="0" err="1"/>
              <a:t>διαχείριση</a:t>
            </a:r>
            <a:r>
              <a:rPr lang="en-GB" sz="1900" dirty="0"/>
              <a:t> </a:t>
            </a:r>
            <a:r>
              <a:rPr lang="en-GB" sz="1900" dirty="0" err="1"/>
              <a:t>αλλαγών</a:t>
            </a:r>
            <a:r>
              <a:rPr lang="en-GB" sz="1900" dirty="0"/>
              <a:t> </a:t>
            </a:r>
            <a:endParaRPr lang="el-GR" sz="1900" dirty="0"/>
          </a:p>
          <a:p>
            <a:pPr lvl="1"/>
            <a:r>
              <a:rPr lang="en-GB" sz="1900" dirty="0" err="1"/>
              <a:t>Βία</a:t>
            </a:r>
            <a:r>
              <a:rPr lang="en-GB" sz="1900" dirty="0"/>
              <a:t> </a:t>
            </a:r>
            <a:r>
              <a:rPr lang="en-GB" sz="1900" dirty="0" err="1"/>
              <a:t>από</a:t>
            </a:r>
            <a:r>
              <a:rPr lang="en-GB" sz="1900" dirty="0"/>
              <a:t> </a:t>
            </a:r>
            <a:r>
              <a:rPr lang="en-GB" sz="1900" dirty="0" err="1"/>
              <a:t>τρίτους</a:t>
            </a:r>
            <a:endParaRPr lang="el-GR" sz="1900" dirty="0"/>
          </a:p>
          <a:p>
            <a:r>
              <a:rPr lang="el-GR" sz="1900" dirty="0"/>
              <a:t>Παρόλο που σε μερικές περιπτώσεις, η αντιμετώπιση των παραπάνω είναι κυρίως θέμα βελτίωσης του τρόπου διαχείρισης της εργασίας, μερικοί παράγοντες κινδύνου δεν είναι εύκολο να περιοριστούν ή να καταργηθούν τελείως. Μπορεί να υπάρξουν ιδιαίτερα προβλήματα όταν, για παράδειγμα, έρχεστε σε επαφή με ιδιώτες μέσα στο πλαίσιο της εργασίας σας ή με άλλα άτομα των οποίων η συμπεριφορά και οι πράξεις δεν είναι υπό τον έλεγχό σας. Σε τέτοιες περιπτώσεις είναι σημαντικό να κατοχυρώνονται μέτρα για την ελαχιστοποίηση του αντίκτυπου από τέτοιου είδους συμπεριφορά, παρέχοντας υποστήριξη στον εργαζόμενο που επηρεάζεται. </a:t>
            </a:r>
          </a:p>
          <a:p>
            <a:pPr>
              <a:buNone/>
            </a:pPr>
            <a:r>
              <a:rPr lang="en-GB" dirty="0"/>
              <a:t> </a:t>
            </a:r>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3956012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Διορθωτικές ενέργειες</a:t>
            </a:r>
            <a:endParaRPr lang="en-GB" dirty="0"/>
          </a:p>
        </p:txBody>
      </p:sp>
      <p:sp>
        <p:nvSpPr>
          <p:cNvPr id="3" name="Content Placeholder 2"/>
          <p:cNvSpPr>
            <a:spLocks noGrp="1"/>
          </p:cNvSpPr>
          <p:nvPr>
            <p:ph sz="half" idx="1"/>
          </p:nvPr>
        </p:nvSpPr>
        <p:spPr>
          <a:xfrm>
            <a:off x="600000" y="1115999"/>
            <a:ext cx="10080000" cy="5415429"/>
          </a:xfrm>
        </p:spPr>
        <p:txBody>
          <a:bodyPr>
            <a:normAutofit fontScale="85000" lnSpcReduction="20000"/>
          </a:bodyPr>
          <a:lstStyle/>
          <a:p>
            <a:r>
              <a:rPr lang="el-GR" dirty="0"/>
              <a:t>Όπως ισχύει για κάθε κίνδυνο στον τομέα της υγείας και ασφάλειας, η αντιμετώπιση των ψυχοκοινωνικών κινδύνων σε επίπεδο πηγής, ώστε να αποφεύγεται η έκθεση των εργαζομένων στον κίνδυνο, είναι η καλύτερη προσέγγιση. Ωστόσο, ειδικά στην περίπτωση που οι κίνδυνοι δεν είναι ελεγχόμενοι, είναι σημαντικό να υπάρχει πρόβλεψη για διορθωτικές ενέργειες εάν προκύψει κάποιο πρόβλημα. Η δυνατότητα δράσης σε προκαταρκτικό στάδιο βασίζεται στην αύξηση της ευαισθητοποίησης: ενθαρρύνετε τους εργαζομένους να αναφέρουν και να ενεργούν εάν βιώνουν οι ίδιοι σχετικές ενδείξεις και συμπτώματα, αλλά και να προσέχουν εάν άλλοι παρουσιάζουν ανάλογες ενδείξεις και συμπτώματα.  Όλες οι αναφορές αυτού του είδους πρέπει να παραμένουν απόρρητες και, ιδιαίτερα σε πολύ μικρές επιχειρήσεις όπου όλοι γνωρίζονται μεταξύ τους, πρέπει να τυχαίνουν προσεκτικού και ευαίσθητου χειρισμού.</a:t>
            </a:r>
          </a:p>
          <a:p>
            <a:r>
              <a:rPr lang="el-GR" dirty="0"/>
              <a:t>Συχνά οι μεγαλύτερες επιχειρήσεις διαθέτουν εργαζομένους στους οποίους έχει ανατεθεί η διαχείριση προσωπικών θεμάτων, και ίσως είναι καλό να προβλέπεται κάτι ανάλογο στην περίπτωση ακόμη και των πολύ μικρών επιχειρήσεων. </a:t>
            </a:r>
          </a:p>
          <a:p>
            <a:r>
              <a:rPr lang="el-GR" dirty="0"/>
              <a:t>Επίσης, είναι χρήσιμο να υπάρχει ένα σχέδιο δράσης για τον χειρισμό των προβλημάτων που αναφέρονται, όπως όταν ένας εργαζόμενος αναφέρει συμπτώματα σχετικά με το άγχος ή ειδικότερα θέματα, όπως η παρενόχληση από συνάδελφο. Το σχέδιο δράσης θα πρέπει να περιλαμβάνει τα εξής:</a:t>
            </a:r>
          </a:p>
          <a:p>
            <a:pPr lvl="1"/>
            <a:r>
              <a:rPr lang="el-GR" dirty="0"/>
              <a:t>Προτροπή για αναφορά του προβλήματος ενώ βρίσκεται ακόμα σε πρώιμο στάδιο</a:t>
            </a:r>
          </a:p>
          <a:p>
            <a:pPr lvl="1"/>
            <a:r>
              <a:rPr lang="en-GB" dirty="0" err="1"/>
              <a:t>Έγκαιρη</a:t>
            </a:r>
            <a:r>
              <a:rPr lang="en-GB" dirty="0"/>
              <a:t> </a:t>
            </a:r>
            <a:r>
              <a:rPr lang="en-GB" dirty="0" err="1"/>
              <a:t>απόκριση</a:t>
            </a:r>
            <a:endParaRPr lang="el-GR" dirty="0"/>
          </a:p>
          <a:p>
            <a:pPr lvl="1"/>
            <a:r>
              <a:rPr lang="el-GR" dirty="0"/>
              <a:t>Εμπιστευτική συζήτηση με τον εργαζόμενο και τα άλλα εμπλεκόμενα μέρη</a:t>
            </a:r>
          </a:p>
          <a:p>
            <a:pPr lvl="1"/>
            <a:r>
              <a:rPr lang="el-GR" dirty="0"/>
              <a:t>Συμφωνία για ενέργειες (δείτε στη συνέχεια)</a:t>
            </a:r>
          </a:p>
          <a:p>
            <a:pPr lvl="1"/>
            <a:r>
              <a:rPr lang="el-GR" dirty="0"/>
              <a:t>Λήψη μέτρων για την όσο το δυνατόν αμεσότερη αντιμετώπιση των πηγών του προβλήματος</a:t>
            </a:r>
          </a:p>
          <a:p>
            <a:pPr lvl="1"/>
            <a:r>
              <a:rPr lang="en-GB" dirty="0" err="1"/>
              <a:t>Τεκμηρίωση</a:t>
            </a:r>
            <a:r>
              <a:rPr lang="en-GB" dirty="0"/>
              <a:t> </a:t>
            </a:r>
            <a:r>
              <a:rPr lang="en-GB" dirty="0" err="1"/>
              <a:t>του</a:t>
            </a:r>
            <a:r>
              <a:rPr lang="en-GB" dirty="0"/>
              <a:t> </a:t>
            </a:r>
            <a:r>
              <a:rPr lang="en-GB" dirty="0" err="1"/>
              <a:t>σχεδίου</a:t>
            </a:r>
            <a:r>
              <a:rPr lang="en-GB" dirty="0"/>
              <a:t> </a:t>
            </a:r>
            <a:r>
              <a:rPr lang="en-GB" dirty="0" err="1"/>
              <a:t>δράσης</a:t>
            </a:r>
            <a:endParaRPr lang="el-GR" dirty="0"/>
          </a:p>
          <a:p>
            <a:pPr lvl="1"/>
            <a:r>
              <a:rPr lang="el-GR" dirty="0"/>
              <a:t>Τεκμηρίωση, παρακολούθηση της εφαρμογής και τροποποίηση σχεδίων δράσης. </a:t>
            </a:r>
          </a:p>
          <a:p>
            <a:r>
              <a:rPr lang="el-GR" dirty="0"/>
              <a:t>Οι επόμενες σελίδες θα σας βοηθήσουν να καταλάβετε καλύτερα ποια είναι τα θέματα και θα σας δώσουν μερικές ιδέες σχετικά με το τι πρέπει να προσέξετε όσον αφορά τις Διορθωτικές ενέργειες. </a:t>
            </a:r>
          </a:p>
          <a:p>
            <a:pPr lvl="1"/>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94598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Υπερβολικές απαιτήσεις</a:t>
            </a:r>
            <a:endParaRPr lang="en-GB" noProof="0" dirty="0"/>
          </a:p>
        </p:txBody>
      </p:sp>
      <p:sp>
        <p:nvSpPr>
          <p:cNvPr id="3" name="Content Placeholder 2"/>
          <p:cNvSpPr>
            <a:spLocks noGrp="1"/>
          </p:cNvSpPr>
          <p:nvPr>
            <p:ph sz="half" idx="1"/>
          </p:nvPr>
        </p:nvSpPr>
        <p:spPr/>
        <p:txBody>
          <a:bodyPr>
            <a:normAutofit fontScale="92500" lnSpcReduction="20000"/>
          </a:bodyPr>
          <a:lstStyle/>
          <a:p>
            <a:r>
              <a:rPr lang="el-GR" sz="1900" dirty="0"/>
              <a:t>Παρόλο που η αντιμετώπιση υψηλού φόρτου εργασίας είναι συχνό φαινόμενο για πολλές εργασίες, φροντίστε να μην φτάνει σε παράλογα επίπεδα. Εάν είναι απαραίτητο, λάβετε μέτρα για να βοηθήσετε εκείνους που επηρεάζουν αυτές οι απαιτήσεις. Για παράδειγμα, μην επιβάλλετε παράλογες προθεσμίες ή μην επιτρέπετε στους πελάτες σας να θέτουν παράλογες προθεσμίες με την αποδοχή μη ρεαλιστικών χρονοδιαγραμμάτων. Η διαχείριση της εργασίας με ενεργητικό τρόπο, μαζί με τα επηρεαζόμενα μέλη του προσωπικού, μπορεί να χρησιμεύσει για την ελαχιστοποίηση των αρνητικών επιπτώσεων. Η διαχείριση των προσδοκιών του πελάτη μπορεί, επίσης, να βοηθήσει στη διατήρηση της ικανοποίησης του πελάτη και την εξασφάλιση περαιτέρω συναλλαγών μαζί του. </a:t>
            </a:r>
          </a:p>
          <a:p>
            <a:r>
              <a:rPr lang="el-GR" sz="1900" dirty="0"/>
              <a:t>Η ύπαρξη παράλογων απαιτήσεων, όταν ζητείται από τους εργαζομένους να εκτελέσουν εργασίες που δεν αντιστοιχούν στις ικανότητες ή τα προσόντα τους, μπορεί επίσης να αποτελέσει πηγή κινδύνου. Αν εργαστείτε μαζί με τα εμπλεκόμενα πρόσωπα, ώστε να παρέχετε πρόσθετη υποστήριξη ή εκπαίδευση, θα μπορέσετε να αντισταθμίσετε τις οποιεσδήποτε αρνητικές επιπτώσεις. Ως αποτέλεσμα, στο τέλος θα έχετε καλύτερα εκπαιδευμένους και περισσότερο ικανούς εργαζομένους. Η ανεπαρκής χρήση υπαρχουσών δεξιοτήτων μπορεί, επίσης, να αποτελέσει πηγή άγχους. </a:t>
            </a:r>
          </a:p>
          <a:p>
            <a:r>
              <a:rPr lang="el-GR" sz="1900" dirty="0"/>
              <a:t>Είναι χρήσιμο να εξετάζετε τον τρόπο με τον οποίο κατανέμετε τις εργασίες και διαχειρίζεστε τον φόρτο εργασίας για τους εργαζομένους σας ώστε να αποφεύγετε τη δημιουργία προβλημάτων.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36043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Έλλειψη ελέγχου σε προσωπικό επίπεδο</a:t>
            </a:r>
            <a:endParaRPr lang="en-GB" dirty="0"/>
          </a:p>
        </p:txBody>
      </p:sp>
      <p:sp>
        <p:nvSpPr>
          <p:cNvPr id="3" name="Content Placeholder 2"/>
          <p:cNvSpPr>
            <a:spLocks noGrp="1"/>
          </p:cNvSpPr>
          <p:nvPr>
            <p:ph sz="half" idx="1"/>
          </p:nvPr>
        </p:nvSpPr>
        <p:spPr/>
        <p:txBody>
          <a:bodyPr>
            <a:normAutofit/>
          </a:bodyPr>
          <a:lstStyle/>
          <a:p>
            <a:r>
              <a:rPr lang="el-GR" dirty="0"/>
              <a:t>Μερικές φορές το ύψος των απαιτήσεων δεν είναι τόσο σημαντικό όσο το να επιτρέπετε στον εργαζόμενο να προγραμματίζει και να οργανώνει την εργασία του. Η παροχή αυτού του είδους ευελιξίας, αντί για την επιβολή ενός προγράμματος εργασίας, μπορεί να κάνει μεγάλη διαφορά.  Παρόλο που οι απαιτήσεις ορισμένων εργασιών μερικές φορές περιορίζουν τον βαθμό στον οποίο αυτό είναι εφικτό, μπορείτε εύκολα να καταλήξετε στην εφαρμογή ενός εξαιρετικά πειθαρχημένου τρόπου εργασίας, όχι για λόγους ανάγκης αλλά για λόγους ευκολότερης διαχείρισης.</a:t>
            </a:r>
          </a:p>
          <a:p>
            <a:r>
              <a:rPr lang="el-GR" dirty="0"/>
              <a:t>Κάποιες εργασίες απαιτούν την τήρηση πολύ αυστηρών διαδικασιών που δεν επιτρέπουν πρωτοβουλία και ευελιξία σε μεγάλο βαθμό, ως προς τον τρόπο εκτέλεσης της εργασίας. Για παράδειγμα, ένας χειρουργός είναι υποχρεωμένος να τηρεί αυστηρές διαδικασίες κατά τη διάρκεια μιας εγχείρησης για την ασφαλή διεξαγωγή της. </a:t>
            </a:r>
          </a:p>
          <a:p>
            <a:r>
              <a:rPr lang="el-GR" dirty="0"/>
              <a:t>Αναρωτηθείτε αν δίνετε την απαραίτητη ευελιξία και πρωτοβουλία στους εργαζομένους σας προκειμένου να προγραμματίζουν και να οργανώνουν την εργασία τους. Μπορούν να εκτελέσουν τα καθήκοντά τους με ευελιξία ή υπάρχει μόνο ένας τρόπος εργασίας: ο δικός σας;</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27978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Ανεπαρκής υποστήριξη </a:t>
            </a:r>
            <a:r>
              <a:rPr lang="en-GB" dirty="0"/>
              <a:t> </a:t>
            </a:r>
          </a:p>
        </p:txBody>
      </p:sp>
      <p:sp>
        <p:nvSpPr>
          <p:cNvPr id="3" name="Content Placeholder 2"/>
          <p:cNvSpPr>
            <a:spLocks noGrp="1"/>
          </p:cNvSpPr>
          <p:nvPr>
            <p:ph sz="half" idx="1"/>
          </p:nvPr>
        </p:nvSpPr>
        <p:spPr/>
        <p:txBody>
          <a:bodyPr/>
          <a:lstStyle/>
          <a:p>
            <a:r>
              <a:rPr lang="el-GR" dirty="0"/>
              <a:t>Πολλοί από εμάς έχουμε, κάποιες φορές, πολλή δουλειά ή αντιμετωπίζουμε άλλες απαιτήσεις ή πιέσεις. Όλα αυτά δεν είναι υπό τον έλεγχό μας ή υπό τον έλεγχο των ατόμων που βρίσκονται γύρω μας, ιδιαίτερα εάν στην εργασία μας ερχόμαστε σε επαφή με ιδιώτες. Η υποστήριξη που λαμβάνουμε κατά τη διάρκεια τέτοιων περιόδων από τους προϊσταμένους μας ή τους συναδέλφους μας μπορεί να έχει μεγάλο αντίκτυπο στην ικανότητα μας να αντεπεξέλθουμε. Για παράδειγμα, η ιδέα ότι «ο πελάτης έχει πάντα δίκαιο» είναι θεωρητικά σωστή, αλλά εάν η χρήση της είναι τέτοια που καταλήγει σε υποτίμηση ή υπονόμευση του εργαζομένου, τότε μπορεί να έχετε έναν ικανοποιημένο πελάτη, αλλά αυτό θα σας έχει κοστίσει έναν εργαζόμενο. </a:t>
            </a:r>
          </a:p>
          <a:p>
            <a:r>
              <a:rPr lang="el-GR" dirty="0"/>
              <a:t>Παρέχετε έναν χώρο εργασίας όπου υπάρχει υποστήριξη και βοήθεια και οι συνάδελφοι δείχνουν κατανόηση και συμπάθεια, ή κοιτάει απλώς καθένας το δικό του συμφέρον;</a:t>
            </a:r>
          </a:p>
        </p:txBody>
      </p:sp>
      <p:sp>
        <p:nvSpPr>
          <p:cNvPr id="4" name="Freeform 3"/>
          <p:cNvSpPr/>
          <p:nvPr/>
        </p:nvSpPr>
        <p:spPr>
          <a:xfrm>
            <a:off x="1752600" y="6297952"/>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47924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Κακές σχέσεις (συμπεριλαμβανομένης της παρενόχλησης)</a:t>
            </a:r>
            <a:endParaRPr lang="en-GB" dirty="0"/>
          </a:p>
        </p:txBody>
      </p:sp>
      <p:sp>
        <p:nvSpPr>
          <p:cNvPr id="3" name="Content Placeholder 2"/>
          <p:cNvSpPr>
            <a:spLocks noGrp="1"/>
          </p:cNvSpPr>
          <p:nvPr>
            <p:ph sz="half" idx="1"/>
          </p:nvPr>
        </p:nvSpPr>
        <p:spPr/>
        <p:txBody>
          <a:bodyPr>
            <a:normAutofit fontScale="92500" lnSpcReduction="10000"/>
          </a:bodyPr>
          <a:lstStyle/>
          <a:p>
            <a:r>
              <a:rPr lang="el-GR" sz="1900" dirty="0"/>
              <a:t>Η υποστήριξη από τα διοικητικά στελέχη και του συναδέλφους είναι απλά ένα μέρος των πολύπλοκων σχέσεων που μπορεί να προκύψουν κάθε φορά που συγκεντρώνεται μια ομάδα εργασίας. . Σκεφτείτε τι γίνεται σε συναντήσεις με φίλους σας. Η διαφορά είναι ότι τους φίλους μας μπορούμε να τους διαλέγουμε. Επομένως, εάν δεν μας αρέσει ο τρόπος συμπεριφοράς κάποιου, έχουμε λύση. Συνήθως δεν διαλέγουμε με ποιους εργαζόμαστε και δεν υπάρχει πάντα η δυνατότητα να σταματήσουμε να δουλεύουμε μαζί τους.</a:t>
            </a:r>
          </a:p>
          <a:p>
            <a:r>
              <a:rPr lang="el-GR" sz="1900" dirty="0"/>
              <a:t>Το πείραγμα μπορεί να θεωρείται αβλαβής τρόπος διασκέδασης, αλλά μερικές φορές μπορεί να ξεπεράσει κάποια όρια και να γίνει αντιληπτό ως παρενόχληση. Η παρενόχληση μπορεί να αφορά στην αξιοπρέπεια, τις επαγγελματικές ικανότητες, την ιδιωτική ζωή, τα φυσικά χαρακτηριστικά, τη φυλή, το φύλο ή τον σεξουαλικό προσανατολισμό ενός προσώπου, και να στοχεύει στη </a:t>
            </a:r>
            <a:r>
              <a:rPr lang="el-GR" sz="1900" dirty="0" err="1"/>
              <a:t>θυματοποίηση</a:t>
            </a:r>
            <a:r>
              <a:rPr lang="el-GR" sz="1900" dirty="0"/>
              <a:t>, την ταπείνωση, την υποτίμηση ή την απειλή του συγκεκριμένου προσώπου. </a:t>
            </a:r>
          </a:p>
          <a:p>
            <a:r>
              <a:rPr lang="el-GR" sz="1900" dirty="0"/>
              <a:t>Ισχύει κάποιο από τα προαναφερθέντα προβλήματα στο χώρο εργασίας σας; Εάν κάποιο πρόσωπο αισθάνεται ότι υφίσταται παρενόχληση, εκφοβισμό, κ.λπ., υπάρχει κάποιος στον οποίο μπορεί να αποταθεί για να το καταγγείλει και να λάβει βοήθεια; Και σε αυτή την περίπτωση, η βοήθεια από εξωτερική πηγή μπορεί να είναι χρήσιμη. </a:t>
            </a:r>
          </a:p>
          <a:p>
            <a:r>
              <a:rPr lang="el-GR" sz="1900" dirty="0"/>
              <a:t>Όταν αναφέρονται συγκρούσεις, είναι συνήθως καλύτερα να προσπαθείτε να τις επιλύετε γρήγορα, γιατί διαφορετικά είναι δυνατόν να επιδεινωθούν ταχύτατα.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55359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Βία από τρίτους</a:t>
            </a:r>
            <a:endParaRPr lang="en-GB" dirty="0"/>
          </a:p>
        </p:txBody>
      </p:sp>
      <p:sp>
        <p:nvSpPr>
          <p:cNvPr id="3" name="Content Placeholder 2"/>
          <p:cNvSpPr>
            <a:spLocks noGrp="1"/>
          </p:cNvSpPr>
          <p:nvPr>
            <p:ph sz="half" idx="1"/>
          </p:nvPr>
        </p:nvSpPr>
        <p:spPr/>
        <p:txBody>
          <a:bodyPr/>
          <a:lstStyle/>
          <a:p>
            <a:r>
              <a:rPr lang="el-GR" dirty="0"/>
              <a:t>Όπου υπάρχει κίνδυνος βίας (π.χ. λεκτική επιθετικότητα, σωματικές επιθέσεις ή σεξουαλική παρενόχληση) από τρίτα πρόσωπα (συμπεριλαμβανομένης της σεξουαλικής παρενόχλησης), πρέπει να καταβάλλετε κάθε προσπάθεια για να εξηγήσετε στα τρίτα πρόσωπα ότι αυτού του είδους η συμπεριφορά δεν είναι αποδεκτή. </a:t>
            </a:r>
          </a:p>
          <a:p>
            <a:r>
              <a:rPr lang="el-GR" dirty="0"/>
              <a:t>Οργανώστε την εργασία και σχεδιάστε τους χώρους εργασίας έτσι ώστε να περιορίζεται ο κίνδυνος (π.χ. εγκατάσταση κουμπιών πανικού) και παρέχετε υποστήριξη στους εργαζομένους σας έτσι ώστε, εάν υπόκεινται σε τέτοια συμπεριφορά, να ξέρουν τι μπορούν να κάνουν για να ελαχιστοποιήσουν τις επιπτώσεις στην υγεία τους. Ωστόσο, τέτοιοι κίνδυνοι δεν είναι δυνατόν να καταργηθούν τελείως παρά μόνο εάν οι εργαζόμενοι απομονωθούν από τους ιδιώτες που πρέπει να εξυπηρετούν. </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4012"/>
            <a:ext cx="3162300" cy="226060"/>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68369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Προληπτικές ενέργειες: Ρόλοι και αλλαγή</a:t>
            </a:r>
            <a:endParaRPr lang="en-GB" noProof="0" dirty="0"/>
          </a:p>
        </p:txBody>
      </p:sp>
      <p:sp>
        <p:nvSpPr>
          <p:cNvPr id="3" name="Content Placeholder 2"/>
          <p:cNvSpPr>
            <a:spLocks noGrp="1"/>
          </p:cNvSpPr>
          <p:nvPr>
            <p:ph sz="half" idx="1"/>
          </p:nvPr>
        </p:nvSpPr>
        <p:spPr/>
        <p:txBody>
          <a:bodyPr>
            <a:normAutofit/>
          </a:bodyPr>
          <a:lstStyle/>
          <a:p>
            <a:r>
              <a:rPr lang="el-GR" dirty="0"/>
              <a:t>Αντικρουόμενοι ρόλοι ή έλλειψη σαφήνειας ως προς τον ρόλο του εργαζομένου </a:t>
            </a:r>
          </a:p>
          <a:p>
            <a:pPr lvl="1"/>
            <a:r>
              <a:rPr lang="el-GR" dirty="0"/>
              <a:t>Υπάρχουν περιπτώσεις όπου κάποιοι εργαζόμενοι λογοδοτούν σε περισσότερους από έναν ανωτέρους; Μερικές φορές οι εργαζόμενοι δεν έχουν σαφείς οδηγίες για το ποια από τις εργασίες που τους ανατίθενται να εκτελέσουν πρώτα. Πρέπει να εκτελέσουν μια δουλειά για ένα άτομο, αλλά κάποιος άλλος τους ζητά να κάνουν κάτι άλλο. Μπορεί και τα δύο καθήκοντα να είναι σημαντικά, αλλά ο εργαζόμενος δεν μπορεί να εκτελεί δύο εργασίες ταυτόχρονα και δεν ξέρει τι να κάνει πρώτα. </a:t>
            </a:r>
          </a:p>
          <a:p>
            <a:pPr lvl="1"/>
            <a:r>
              <a:rPr lang="el-GR" dirty="0"/>
              <a:t>Είναι χρήσιμο να υπάρχουν σαφείς «γραμμές εντολών», έτσι ώστε να μην προκύπτουν τέτοιου είδους συγκρούσεις. Εάν όμως προκύψουν, ο εργαζόμενος θα πρέπει να γνωρίζει ποιον πρέπει να δει για την επίλυση του θέματος. </a:t>
            </a:r>
          </a:p>
          <a:p>
            <a:r>
              <a:rPr lang="el-GR" dirty="0"/>
              <a:t>Κακή διαχείριση αλλαγών </a:t>
            </a:r>
          </a:p>
          <a:p>
            <a:pPr lvl="1"/>
            <a:r>
              <a:rPr lang="el-GR" dirty="0"/>
              <a:t>Ως ένα βαθμό, η αλλαγή είναι μέρος της καθημερινής ζωής μας. Ωστόσο, εάν σας επιβάλλουν άλλοι την αλλαγή ή δεν έχετε ιδέα τι ακριβώς συμβαίνει (αντί να συμμετέχετε στην αλλαγή), αυτό μπορεί να προσθέσει στις πιέσεις και τις απαιτήσεις της εργασίας και να προξενήσει άγχος. Η ενημέρωση και, όπου είναι δυνατόν, η συμμετοχή των εργαζομένων κατά τη διάρκεια περιόδων με αλλαγές θα βοηθήσουν στον περιορισμό των κινδύνων.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προληπτικές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789328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05626" y="457053"/>
            <a:ext cx="3866445" cy="2228090"/>
            <a:chOff x="0" y="3736466"/>
            <a:chExt cx="3866445" cy="2772000"/>
          </a:xfrm>
        </p:grpSpPr>
        <p:sp>
          <p:nvSpPr>
            <p:cNvPr id="17" name="Rectangle 16"/>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400" b="1" dirty="0">
                  <a:hlinkClick r:id="rId2" action="ppaction://hlinksldjump"/>
                </a:rPr>
                <a:t>Αύξηση της ευαισθητοποίησης</a:t>
              </a:r>
              <a:endParaRPr lang="en-GB" sz="1400" b="1" dirty="0"/>
            </a:p>
            <a:p>
              <a:pPr marL="171450" lvl="1" indent="-171450" defTabSz="711200">
                <a:lnSpc>
                  <a:spcPct val="90000"/>
                </a:lnSpc>
                <a:spcBef>
                  <a:spcPct val="0"/>
                </a:spcBef>
                <a:spcAft>
                  <a:spcPct val="15000"/>
                </a:spcAft>
                <a:buChar char="••"/>
              </a:pPr>
              <a:r>
                <a:rPr lang="el-GR" sz="1400" b="1" dirty="0">
                  <a:hlinkClick r:id="rId3" action="ppaction://hlinksldjump"/>
                </a:rPr>
                <a:t>Διαχείριση κινδύνων</a:t>
              </a:r>
              <a:r>
                <a:rPr lang="en-GB" sz="1400" b="1" dirty="0">
                  <a:hlinkClick r:id="rId3" action="ppaction://hlinksldjump"/>
                </a:rPr>
                <a:t>: </a:t>
              </a:r>
              <a:r>
                <a:rPr lang="el-GR" sz="1400" b="1" dirty="0">
                  <a:hlinkClick r:id="rId3" action="ppaction://hlinksldjump"/>
                </a:rPr>
                <a:t>Αξιολόγηση</a:t>
              </a:r>
              <a:endParaRPr lang="en-GB" sz="1400" b="1" dirty="0"/>
            </a:p>
            <a:p>
              <a:pPr marL="171450" lvl="1" indent="-171450" defTabSz="711200">
                <a:lnSpc>
                  <a:spcPct val="90000"/>
                </a:lnSpc>
                <a:spcBef>
                  <a:spcPct val="0"/>
                </a:spcBef>
                <a:spcAft>
                  <a:spcPct val="15000"/>
                </a:spcAft>
                <a:buChar char="••"/>
              </a:pPr>
              <a:r>
                <a:rPr lang="el-GR" sz="1400" b="1" dirty="0">
                  <a:hlinkClick r:id="rId4" action="ppaction://hlinksldjump"/>
                </a:rPr>
                <a:t>Διαχείριση κινδύνων</a:t>
              </a:r>
              <a:r>
                <a:rPr lang="en-GB" sz="1400" b="1" dirty="0">
                  <a:hlinkClick r:id="rId4" action="ppaction://hlinksldjump"/>
                </a:rPr>
                <a:t>: </a:t>
              </a:r>
              <a:r>
                <a:rPr lang="el-GR" sz="1400" b="1" dirty="0">
                  <a:hlinkClick r:id="rId4" action="ppaction://hlinksldjump"/>
                </a:rPr>
                <a:t>Ανάληψη δράσης</a:t>
              </a:r>
              <a:endParaRPr lang="en-GB" sz="1400" b="1" dirty="0"/>
            </a:p>
            <a:p>
              <a:pPr marL="171450" lvl="1" indent="-171450" defTabSz="711200">
                <a:lnSpc>
                  <a:spcPct val="90000"/>
                </a:lnSpc>
                <a:spcBef>
                  <a:spcPct val="0"/>
                </a:spcBef>
                <a:spcAft>
                  <a:spcPct val="15000"/>
                </a:spcAft>
                <a:buChar char="••"/>
              </a:pPr>
              <a:r>
                <a:rPr lang="el-GR" sz="1400" b="1" dirty="0">
                  <a:hlinkClick r:id="rId5" action="ppaction://hlinksldjump"/>
                </a:rPr>
                <a:t>Προληπτικές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6" action="ppaction://hlinksldjump"/>
                </a:rPr>
                <a:t>Διορθωτικές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7" action="ppaction://hlinksldjump"/>
                </a:rPr>
                <a:t>Ανάπτυξη ψυχικής ανθεκτικότητας</a:t>
              </a:r>
              <a:endParaRPr lang="en-GB" sz="1400" b="1" kern="1200" dirty="0"/>
            </a:p>
          </p:txBody>
        </p:sp>
      </p:grpSp>
      <p:grpSp>
        <p:nvGrpSpPr>
          <p:cNvPr id="19" name="Group 18"/>
          <p:cNvGrpSpPr/>
          <p:nvPr/>
        </p:nvGrpSpPr>
        <p:grpSpPr>
          <a:xfrm>
            <a:off x="4298948" y="0"/>
            <a:ext cx="2851660" cy="769257"/>
            <a:chOff x="193322" y="3500306"/>
            <a:chExt cx="2706511" cy="472320"/>
          </a:xfrm>
        </p:grpSpPr>
        <p:sp>
          <p:nvSpPr>
            <p:cNvPr id="20" name="Rounded Rectangle 19"/>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2400" b="1" dirty="0">
                  <a:hlinkClick r:id="rId8" action="ppaction://hlinksldjump"/>
                </a:rPr>
                <a:t>Τι μπορώ </a:t>
              </a:r>
              <a:br>
                <a:rPr lang="el-GR" sz="2400" b="1" dirty="0">
                  <a:hlinkClick r:id="rId8" action="ppaction://hlinksldjump"/>
                </a:rPr>
              </a:br>
              <a:r>
                <a:rPr lang="el-GR" sz="2400" b="1" dirty="0">
                  <a:hlinkClick r:id="rId8" action="ppaction://hlinksldjump"/>
                </a:rPr>
                <a:t>να κάνω</a:t>
              </a:r>
              <a:endParaRPr lang="en-GB" sz="2400" b="1" kern="1200" dirty="0"/>
            </a:p>
          </p:txBody>
        </p:sp>
      </p:grpSp>
      <p:grpSp>
        <p:nvGrpSpPr>
          <p:cNvPr id="22" name="Group 21"/>
          <p:cNvGrpSpPr/>
          <p:nvPr/>
        </p:nvGrpSpPr>
        <p:grpSpPr>
          <a:xfrm>
            <a:off x="98978" y="1437803"/>
            <a:ext cx="3866445" cy="1634236"/>
            <a:chOff x="0" y="3736466"/>
            <a:chExt cx="3866445" cy="2772000"/>
          </a:xfrm>
          <a:solidFill>
            <a:schemeClr val="bg1">
              <a:lumMod val="95000"/>
            </a:schemeClr>
          </a:solidFill>
        </p:grpSpPr>
        <p:sp>
          <p:nvSpPr>
            <p:cNvPr id="23" name="Rectangle 2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9" action="ppaction://hlinksldjump"/>
                </a:rPr>
                <a:t>Διασφάλιση κοινής κατανόησης από όλους</a:t>
              </a:r>
              <a:endParaRPr lang="en-GB" sz="1400" dirty="0"/>
            </a:p>
            <a:p>
              <a:pPr marL="285750" lvl="0" indent="-285750">
                <a:buFont typeface="Arial" panose="020B0604020202020204" pitchFamily="34" charset="0"/>
                <a:buChar char="•"/>
              </a:pPr>
              <a:r>
                <a:rPr lang="el-GR" sz="1400" dirty="0">
                  <a:hlinkClick r:id="rId10" action="ppaction://hlinksldjump"/>
                </a:rPr>
                <a:t>Μετάδοση του μηνύματος</a:t>
              </a:r>
              <a:endParaRPr lang="en-GB" sz="1400" dirty="0"/>
            </a:p>
            <a:p>
              <a:pPr marL="285750" lvl="0" indent="-285750">
                <a:buFont typeface="Arial" panose="020B0604020202020204" pitchFamily="34" charset="0"/>
                <a:buChar char="•"/>
              </a:pPr>
              <a:r>
                <a:rPr lang="el-GR" sz="1400" dirty="0">
                  <a:hlinkClick r:id="rId11" action="ppaction://hlinksldjump"/>
                </a:rPr>
                <a:t>Εξασφάλιση δέσμευσης</a:t>
              </a:r>
              <a:endParaRPr lang="en-GB" sz="1400" dirty="0">
                <a:hlinkClick r:id="rId10" action="ppaction://hlinksldjump"/>
              </a:endParaRPr>
            </a:p>
            <a:p>
              <a:pPr marL="285750" lvl="0" indent="-285750">
                <a:buFont typeface="Arial" panose="020B0604020202020204" pitchFamily="34" charset="0"/>
                <a:buChar char="•"/>
              </a:pPr>
              <a:r>
                <a:rPr lang="el-GR" sz="1400" dirty="0">
                  <a:hlinkClick r:id="rId12" action="ppaction://hlinksldjump"/>
                </a:rPr>
                <a:t>Ανάπτυξη πολιτικής για το άγχος και σχετική ενημέρωση των εργαζομένων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25" name="Group 24"/>
          <p:cNvGrpSpPr/>
          <p:nvPr/>
        </p:nvGrpSpPr>
        <p:grpSpPr>
          <a:xfrm>
            <a:off x="292300" y="1201643"/>
            <a:ext cx="2706511" cy="472320"/>
            <a:chOff x="193322" y="3500306"/>
            <a:chExt cx="2706511" cy="472320"/>
          </a:xfrm>
          <a:solidFill>
            <a:schemeClr val="bg1">
              <a:lumMod val="95000"/>
            </a:schemeClr>
          </a:solidFill>
        </p:grpSpPr>
        <p:sp>
          <p:nvSpPr>
            <p:cNvPr id="26" name="Rounded Rectangle 2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13" action="ppaction://hlinksldjump"/>
                </a:rPr>
                <a:t>Αύξηση της ευαισθητοποίησης</a:t>
              </a:r>
              <a:endParaRPr lang="en-GB" sz="1600" dirty="0"/>
            </a:p>
          </p:txBody>
        </p:sp>
      </p:grpSp>
      <p:grpSp>
        <p:nvGrpSpPr>
          <p:cNvPr id="32" name="Group 31"/>
          <p:cNvGrpSpPr/>
          <p:nvPr/>
        </p:nvGrpSpPr>
        <p:grpSpPr>
          <a:xfrm>
            <a:off x="111058" y="3601822"/>
            <a:ext cx="3866445" cy="1634236"/>
            <a:chOff x="0" y="3736466"/>
            <a:chExt cx="3866445" cy="2772000"/>
          </a:xfrm>
          <a:solidFill>
            <a:schemeClr val="bg1">
              <a:lumMod val="95000"/>
            </a:schemeClr>
          </a:solidFill>
        </p:grpSpPr>
        <p:sp>
          <p:nvSpPr>
            <p:cNvPr id="33" name="Rectangle 3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 action="ppaction://hlinksldjump"/>
                </a:rPr>
                <a:t>Διαχείριση κινδύνων</a:t>
              </a:r>
              <a:endParaRPr lang="en-GB" sz="1400" dirty="0"/>
            </a:p>
            <a:p>
              <a:pPr marL="285750" indent="-285750">
                <a:buFont typeface="Arial" panose="020B0604020202020204" pitchFamily="34" charset="0"/>
                <a:buChar char="•"/>
              </a:pPr>
              <a:r>
                <a:rPr lang="el-GR" sz="1400" dirty="0">
                  <a:hlinkClick r:id="rId14" action="ppaction://hlinksldjump"/>
                </a:rPr>
                <a:t>Μη φοβάστε την αλλαγή</a:t>
              </a:r>
              <a:endParaRPr lang="en-GB" sz="1400" dirty="0"/>
            </a:p>
            <a:p>
              <a:pPr marL="285750" indent="-285750">
                <a:buFont typeface="Arial" panose="020B0604020202020204" pitchFamily="34" charset="0"/>
                <a:buChar char="•"/>
              </a:pPr>
              <a:r>
                <a:rPr lang="el-GR" sz="1400" dirty="0">
                  <a:hlinkClick r:id="rId15" action="ppaction://hlinksldjump"/>
                </a:rPr>
                <a:t>Εκτίμηση κινδύνου</a:t>
              </a:r>
              <a:endParaRPr lang="en-GB" sz="1400" dirty="0"/>
            </a:p>
            <a:p>
              <a:pPr marL="285750" indent="-285750">
                <a:buFont typeface="Arial" panose="020B0604020202020204" pitchFamily="34" charset="0"/>
                <a:buChar char="•"/>
              </a:pPr>
              <a:r>
                <a:rPr lang="el-GR" sz="1400" dirty="0">
                  <a:hlinkClick r:id="rId16" action="ppaction://hlinksldjump"/>
                </a:rPr>
                <a:t>Προσέξτε ιδιαίτερα εκείνους που διατρέχουν τον μεγαλύτερο κίνδυνο</a:t>
              </a:r>
              <a:endParaRPr lang="en-GB" sz="1400" dirty="0"/>
            </a:p>
            <a:p>
              <a:pPr marL="285750" indent="-285750">
                <a:buFont typeface="Arial" panose="020B0604020202020204" pitchFamily="34" charset="0"/>
                <a:buChar char="•"/>
              </a:pPr>
              <a:r>
                <a:rPr lang="el-GR" sz="1400" dirty="0">
                  <a:hlinkClick r:id="rId17" action="ppaction://hlinksldjump"/>
                </a:rPr>
                <a:t>Τεκμηρίωση των κινδύνων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35" name="Group 34"/>
          <p:cNvGrpSpPr/>
          <p:nvPr/>
        </p:nvGrpSpPr>
        <p:grpSpPr>
          <a:xfrm>
            <a:off x="304380" y="3365662"/>
            <a:ext cx="2706511" cy="472320"/>
            <a:chOff x="193322" y="3500306"/>
            <a:chExt cx="2706511" cy="472320"/>
          </a:xfrm>
          <a:solidFill>
            <a:schemeClr val="bg1">
              <a:lumMod val="95000"/>
            </a:schemeClr>
          </a:solidFill>
        </p:grpSpPr>
        <p:sp>
          <p:nvSpPr>
            <p:cNvPr id="36" name="Rounded Rectangle 3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3" action="ppaction://hlinksldjump"/>
                </a:rPr>
                <a:t>Αξιολόγηση</a:t>
              </a:r>
              <a:r>
                <a:rPr lang="en-GB" sz="1600" dirty="0"/>
                <a:t> </a:t>
              </a:r>
            </a:p>
          </p:txBody>
        </p:sp>
      </p:grpSp>
      <p:grpSp>
        <p:nvGrpSpPr>
          <p:cNvPr id="38" name="Group 37"/>
          <p:cNvGrpSpPr/>
          <p:nvPr/>
        </p:nvGrpSpPr>
        <p:grpSpPr>
          <a:xfrm>
            <a:off x="111058" y="5570492"/>
            <a:ext cx="3866445" cy="1018077"/>
            <a:chOff x="0" y="3736466"/>
            <a:chExt cx="3866445" cy="2772000"/>
          </a:xfrm>
          <a:solidFill>
            <a:schemeClr val="bg2"/>
          </a:solidFill>
        </p:grpSpPr>
        <p:sp>
          <p:nvSpPr>
            <p:cNvPr id="39" name="Rectangle 38"/>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TextBox 39"/>
            <p:cNvSpPr txBox="1"/>
            <p:nvPr/>
          </p:nvSpPr>
          <p:spPr>
            <a:xfrm>
              <a:off x="0" y="3736466"/>
              <a:ext cx="3866445" cy="277200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18" action="ppaction://hlinksldjump"/>
                </a:rPr>
                <a:t>Συζήτηση για πιθανές ενέργειες</a:t>
              </a:r>
              <a:endParaRPr lang="en-GB" sz="1400" dirty="0"/>
            </a:p>
            <a:p>
              <a:pPr marL="285750" lvl="0" indent="-285750">
                <a:buFont typeface="Arial" panose="020B0604020202020204" pitchFamily="34" charset="0"/>
                <a:buChar char="•"/>
              </a:pPr>
              <a:r>
                <a:rPr lang="el-GR" sz="1400" dirty="0">
                  <a:hlinkClick r:id="rId19" action="ppaction://hlinksldjump"/>
                </a:rPr>
                <a:t>Προετοιμασία για δράση</a:t>
              </a:r>
              <a:endParaRPr lang="en-GB" sz="1400" dirty="0"/>
            </a:p>
            <a:p>
              <a:pPr marL="0" lvl="1" algn="l" defTabSz="711200">
                <a:lnSpc>
                  <a:spcPct val="90000"/>
                </a:lnSpc>
                <a:spcBef>
                  <a:spcPct val="0"/>
                </a:spcBef>
                <a:spcAft>
                  <a:spcPct val="15000"/>
                </a:spcAft>
              </a:pPr>
              <a:endParaRPr lang="en-GB" sz="1600" kern="1200" dirty="0"/>
            </a:p>
          </p:txBody>
        </p:sp>
      </p:grpSp>
      <p:grpSp>
        <p:nvGrpSpPr>
          <p:cNvPr id="41" name="Group 40"/>
          <p:cNvGrpSpPr/>
          <p:nvPr/>
        </p:nvGrpSpPr>
        <p:grpSpPr>
          <a:xfrm>
            <a:off x="304380" y="5334332"/>
            <a:ext cx="2706511" cy="472320"/>
            <a:chOff x="193322" y="3500306"/>
            <a:chExt cx="2706511" cy="472320"/>
          </a:xfrm>
          <a:noFill/>
        </p:grpSpPr>
        <p:sp>
          <p:nvSpPr>
            <p:cNvPr id="42" name="Rounded Rectangle 41"/>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ounded Rectangle 6"/>
            <p:cNvSpPr txBox="1"/>
            <p:nvPr/>
          </p:nvSpPr>
          <p:spPr>
            <a:xfrm>
              <a:off x="216379" y="3523363"/>
              <a:ext cx="2660397" cy="426206"/>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4" action="ppaction://hlinksldjump"/>
                </a:rPr>
                <a:t>Ανάληψη δράσης</a:t>
              </a:r>
              <a:endParaRPr lang="en-GB" sz="1600" dirty="0"/>
            </a:p>
          </p:txBody>
        </p:sp>
      </p:grpSp>
      <p:grpSp>
        <p:nvGrpSpPr>
          <p:cNvPr id="44" name="Group 43"/>
          <p:cNvGrpSpPr/>
          <p:nvPr/>
        </p:nvGrpSpPr>
        <p:grpSpPr>
          <a:xfrm>
            <a:off x="4141813" y="3501284"/>
            <a:ext cx="3866445" cy="2275398"/>
            <a:chOff x="0" y="3736466"/>
            <a:chExt cx="3866445" cy="2772000"/>
          </a:xfrm>
          <a:noFill/>
        </p:grpSpPr>
        <p:sp>
          <p:nvSpPr>
            <p:cNvPr id="45" name="Rectangle 44"/>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0" y="3736466"/>
              <a:ext cx="3866445" cy="277200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300" dirty="0">
                  <a:hlinkClick r:id="rId20" action="ppaction://hlinksldjump"/>
                </a:rPr>
                <a:t>Διορθωτικές ενέργειες</a:t>
              </a:r>
              <a:endParaRPr lang="en-GB" sz="1300" dirty="0"/>
            </a:p>
            <a:p>
              <a:pPr marL="285750" indent="-285750">
                <a:buFont typeface="Arial" panose="020B0604020202020204" pitchFamily="34" charset="0"/>
                <a:buChar char="•"/>
              </a:pPr>
              <a:r>
                <a:rPr lang="el-GR" sz="1300" dirty="0">
                  <a:hlinkClick r:id="rId21" action="ppaction://hlinksldjump"/>
                </a:rPr>
                <a:t>Υπερβολικές απαιτήσεις</a:t>
              </a:r>
              <a:endParaRPr lang="en-GB" sz="1300" dirty="0">
                <a:hlinkClick r:id="rId20" action="ppaction://hlinksldjump"/>
              </a:endParaRPr>
            </a:p>
            <a:p>
              <a:pPr marL="285750" indent="-285750">
                <a:buFont typeface="Arial" panose="020B0604020202020204" pitchFamily="34" charset="0"/>
                <a:buChar char="•"/>
              </a:pPr>
              <a:r>
                <a:rPr lang="el-GR" sz="1300" dirty="0">
                  <a:hlinkClick r:id="rId22" action="ppaction://hlinksldjump"/>
                </a:rPr>
                <a:t>Έλλειψη ελέγχου σε προσωπικό επίπεδο</a:t>
              </a:r>
              <a:endParaRPr lang="en-GB" sz="1300" dirty="0"/>
            </a:p>
            <a:p>
              <a:pPr marL="285750" indent="-285750">
                <a:buFont typeface="Arial" panose="020B0604020202020204" pitchFamily="34" charset="0"/>
                <a:buChar char="•"/>
              </a:pPr>
              <a:r>
                <a:rPr lang="el-GR" sz="1300" dirty="0">
                  <a:hlinkClick r:id="rId23" action="ppaction://hlinksldjump"/>
                </a:rPr>
                <a:t>Ανεπαρκής υποστήριξη</a:t>
              </a:r>
              <a:endParaRPr lang="en-GB" sz="1300" dirty="0"/>
            </a:p>
            <a:p>
              <a:pPr marL="285750" indent="-285750">
                <a:buFont typeface="Arial" panose="020B0604020202020204" pitchFamily="34" charset="0"/>
                <a:buChar char="•"/>
              </a:pPr>
              <a:r>
                <a:rPr lang="el-GR" sz="1300" dirty="0">
                  <a:hlinkClick r:id="rId24" action="ppaction://hlinksldjump"/>
                </a:rPr>
                <a:t>Κακές σχέσεις (συμπεριλαμβανομένης της παρενόχλησης</a:t>
              </a:r>
              <a:r>
                <a:rPr lang="en-GB" sz="1300" dirty="0">
                  <a:hlinkClick r:id="rId24" action="ppaction://hlinksldjump"/>
                </a:rPr>
                <a:t>)</a:t>
              </a:r>
              <a:endParaRPr lang="en-GB" sz="1300" dirty="0"/>
            </a:p>
            <a:p>
              <a:pPr marL="285750" indent="-285750">
                <a:buFont typeface="Arial" panose="020B0604020202020204" pitchFamily="34" charset="0"/>
                <a:buChar char="•"/>
              </a:pPr>
              <a:r>
                <a:rPr lang="el-GR" sz="1300" dirty="0">
                  <a:hlinkClick r:id="rId25" action="ppaction://hlinksldjump"/>
                </a:rPr>
                <a:t>Βία από τρίτους</a:t>
              </a:r>
              <a:endParaRPr lang="en-GB" sz="1300" dirty="0"/>
            </a:p>
            <a:p>
              <a:pPr marL="285750" indent="-285750">
                <a:buFont typeface="Arial" panose="020B0604020202020204" pitchFamily="34" charset="0"/>
                <a:buChar char="•"/>
              </a:pPr>
              <a:r>
                <a:rPr lang="el-GR" sz="1300" dirty="0">
                  <a:hlinkClick r:id="rId26" action="ppaction://hlinksldjump"/>
                </a:rPr>
                <a:t>Ρόλοι και αλλαγή</a:t>
              </a:r>
              <a:endParaRPr lang="en-GB" sz="1300" dirty="0"/>
            </a:p>
            <a:p>
              <a:pPr marL="171450" lvl="1" indent="-171450" algn="l" defTabSz="711200">
                <a:lnSpc>
                  <a:spcPct val="90000"/>
                </a:lnSpc>
                <a:spcBef>
                  <a:spcPct val="0"/>
                </a:spcBef>
                <a:spcAft>
                  <a:spcPct val="15000"/>
                </a:spcAft>
                <a:buChar char="••"/>
              </a:pPr>
              <a:endParaRPr lang="en-GB" sz="1600" kern="1200" dirty="0"/>
            </a:p>
          </p:txBody>
        </p:sp>
      </p:grpSp>
      <p:grpSp>
        <p:nvGrpSpPr>
          <p:cNvPr id="47" name="Group 46"/>
          <p:cNvGrpSpPr/>
          <p:nvPr/>
        </p:nvGrpSpPr>
        <p:grpSpPr>
          <a:xfrm>
            <a:off x="4335135" y="3265124"/>
            <a:ext cx="2706511" cy="472320"/>
            <a:chOff x="193322" y="3500306"/>
            <a:chExt cx="2706511" cy="472320"/>
          </a:xfrm>
          <a:solidFill>
            <a:schemeClr val="bg1">
              <a:lumMod val="95000"/>
            </a:schemeClr>
          </a:solidFill>
        </p:grpSpPr>
        <p:sp>
          <p:nvSpPr>
            <p:cNvPr id="48" name="Rounded Rectangle 47"/>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27" action="ppaction://hlinksldjump"/>
                </a:rPr>
                <a:t>Προληπτικές ενέργειες</a:t>
              </a:r>
              <a:endParaRPr lang="en-GB" sz="1600" dirty="0"/>
            </a:p>
          </p:txBody>
        </p:sp>
      </p:grpSp>
      <p:grpSp>
        <p:nvGrpSpPr>
          <p:cNvPr id="50" name="Group 49"/>
          <p:cNvGrpSpPr/>
          <p:nvPr/>
        </p:nvGrpSpPr>
        <p:grpSpPr>
          <a:xfrm>
            <a:off x="8139760" y="1414107"/>
            <a:ext cx="3866445" cy="1634236"/>
            <a:chOff x="0" y="3736466"/>
            <a:chExt cx="3866445" cy="2772000"/>
          </a:xfrm>
          <a:solidFill>
            <a:schemeClr val="bg1">
              <a:lumMod val="95000"/>
            </a:schemeClr>
          </a:solidFill>
        </p:grpSpPr>
        <p:sp>
          <p:nvSpPr>
            <p:cNvPr id="51" name="Rectangle 50"/>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0" y="3736466"/>
              <a:ext cx="3866445" cy="277200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28" action="ppaction://hlinksldjump"/>
                </a:rPr>
                <a:t>Αλλαγή εργασίας</a:t>
              </a:r>
              <a:endParaRPr lang="en-GB" sz="1400" dirty="0"/>
            </a:p>
            <a:p>
              <a:pPr marL="285750" lvl="0" indent="-285750">
                <a:buFont typeface="Arial" panose="020B0604020202020204" pitchFamily="34" charset="0"/>
                <a:buChar char="•"/>
              </a:pPr>
              <a:r>
                <a:rPr lang="el-GR" sz="1400" dirty="0">
                  <a:hlinkClick r:id="rId29" action="ppaction://hlinksldjump"/>
                </a:rPr>
                <a:t>Εκπαίδευση, λήψη αποφάσεων και ρόλοι</a:t>
              </a:r>
              <a:endParaRPr lang="en-GB" sz="1400" dirty="0"/>
            </a:p>
            <a:p>
              <a:pPr marL="285750" lvl="0" indent="-285750">
                <a:buFont typeface="Arial" panose="020B0604020202020204" pitchFamily="34" charset="0"/>
                <a:buChar char="•"/>
              </a:pPr>
              <a:r>
                <a:rPr lang="el-GR" sz="1400" dirty="0">
                  <a:hlinkClick r:id="rId30" action="ppaction://hlinksldjump"/>
                </a:rPr>
                <a:t>Φροντίστε να συμμετέχουν και άλλοι, παρέχετε υποστήριξη</a:t>
              </a:r>
              <a:endParaRPr lang="en-GB" sz="1400" dirty="0"/>
            </a:p>
            <a:p>
              <a:pPr marL="285750" lvl="0" indent="-285750">
                <a:buFont typeface="Arial" panose="020B0604020202020204" pitchFamily="34" charset="0"/>
                <a:buChar char="•"/>
              </a:pPr>
              <a:r>
                <a:rPr lang="el-GR" sz="1400" dirty="0">
                  <a:hlinkClick r:id="rId31" action="ppaction://hlinksldjump"/>
                </a:rPr>
                <a:t>Προαγωγή της υγείας</a:t>
              </a:r>
              <a:endParaRPr lang="en-GB" sz="1400" dirty="0"/>
            </a:p>
          </p:txBody>
        </p:sp>
      </p:grpSp>
      <p:grpSp>
        <p:nvGrpSpPr>
          <p:cNvPr id="53" name="Group 52"/>
          <p:cNvGrpSpPr/>
          <p:nvPr/>
        </p:nvGrpSpPr>
        <p:grpSpPr>
          <a:xfrm>
            <a:off x="8333082" y="1177947"/>
            <a:ext cx="2706511" cy="472320"/>
            <a:chOff x="193322" y="3500306"/>
            <a:chExt cx="2706511" cy="472320"/>
          </a:xfrm>
          <a:solidFill>
            <a:schemeClr val="accent6">
              <a:lumMod val="75000"/>
            </a:schemeClr>
          </a:solidFill>
        </p:grpSpPr>
        <p:sp>
          <p:nvSpPr>
            <p:cNvPr id="54" name="Rounded Rectangle 53"/>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b="1" dirty="0">
                  <a:hlinkClick r:id="rId6" action="ppaction://hlinksldjump"/>
                </a:rPr>
                <a:t>Διορθωτικές ενέργειες</a:t>
              </a:r>
              <a:endParaRPr lang="en-GB" sz="1600" b="1" dirty="0"/>
            </a:p>
          </p:txBody>
        </p:sp>
      </p:grpSp>
      <p:grpSp>
        <p:nvGrpSpPr>
          <p:cNvPr id="56" name="Group 55"/>
          <p:cNvGrpSpPr/>
          <p:nvPr/>
        </p:nvGrpSpPr>
        <p:grpSpPr>
          <a:xfrm>
            <a:off x="8139759" y="3429000"/>
            <a:ext cx="3866445" cy="3169403"/>
            <a:chOff x="0" y="3736466"/>
            <a:chExt cx="3866445" cy="2772000"/>
          </a:xfrm>
          <a:solidFill>
            <a:schemeClr val="bg1">
              <a:lumMod val="95000"/>
            </a:schemeClr>
          </a:solidFill>
        </p:grpSpPr>
        <p:sp>
          <p:nvSpPr>
            <p:cNvPr id="57" name="Rectangle 56"/>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2" action="ppaction://hlinksldjump"/>
                </a:rPr>
                <a:t>Ανάπτυξη ψυχικής ανθεκτικότητας</a:t>
              </a:r>
              <a:endParaRPr lang="en-GB" sz="1400" dirty="0"/>
            </a:p>
            <a:p>
              <a:pPr marL="285750" lvl="0" indent="-285750">
                <a:buFont typeface="Arial" panose="020B0604020202020204" pitchFamily="34" charset="0"/>
                <a:buChar char="•"/>
              </a:pPr>
              <a:r>
                <a:rPr lang="el-GR" sz="1400" dirty="0">
                  <a:hlinkClick r:id="rId7" action="ppaction://hlinksldjump"/>
                </a:rPr>
                <a:t>Η ψυχική υγεία είναι εξίσου σημαντική</a:t>
              </a:r>
              <a:endParaRPr lang="en-GB" sz="1400" dirty="0"/>
            </a:p>
            <a:p>
              <a:pPr marL="285750" lvl="0" indent="-285750">
                <a:buFont typeface="Arial" panose="020B0604020202020204" pitchFamily="34" charset="0"/>
                <a:buChar char="•"/>
              </a:pPr>
              <a:r>
                <a:rPr lang="el-GR" sz="1400" dirty="0">
                  <a:hlinkClick r:id="rId33" action="ppaction://hlinksldjump"/>
                </a:rPr>
                <a:t>Βελτίωση της υγείας και της ευημερίας/ευεξίας των εργαζομένων</a:t>
              </a:r>
              <a:endParaRPr lang="en-GB" sz="1400" dirty="0"/>
            </a:p>
            <a:p>
              <a:pPr marL="285750" lvl="0" indent="-285750">
                <a:buFont typeface="Arial" panose="020B0604020202020204" pitchFamily="34" charset="0"/>
                <a:buChar char="•"/>
              </a:pPr>
              <a:r>
                <a:rPr lang="el-GR" sz="1400" dirty="0">
                  <a:hlinkClick r:id="rId34" action="ppaction://hlinksldjump"/>
                </a:rPr>
                <a:t>Υγιεινή διατροφή</a:t>
              </a:r>
              <a:endParaRPr lang="en-GB" sz="1400" dirty="0"/>
            </a:p>
            <a:p>
              <a:pPr marL="285750" lvl="0" indent="-285750">
                <a:buFont typeface="Arial" panose="020B0604020202020204" pitchFamily="34" charset="0"/>
                <a:buChar char="•"/>
              </a:pPr>
              <a:r>
                <a:rPr lang="el-GR" sz="1400" dirty="0">
                  <a:hlinkClick r:id="rId35" action="ppaction://hlinksldjump"/>
                </a:rPr>
                <a:t>Σωματική άσκηση και συνετή κατανάλωση αλκοόλ</a:t>
              </a:r>
              <a:endParaRPr lang="en-GB" sz="1400" dirty="0"/>
            </a:p>
            <a:p>
              <a:pPr marL="285750" lvl="0" indent="-285750">
                <a:buFont typeface="Arial" panose="020B0604020202020204" pitchFamily="34" charset="0"/>
                <a:buChar char="•"/>
              </a:pPr>
              <a:r>
                <a:rPr lang="el-GR" sz="1400" dirty="0">
                  <a:hlinkClick r:id="rId36" action="ppaction://hlinksldjump"/>
                </a:rPr>
                <a:t>Διαλείμματα και χαλάρωση</a:t>
              </a:r>
              <a:endParaRPr lang="en-GB" sz="1400" dirty="0"/>
            </a:p>
            <a:p>
              <a:pPr marL="285750" lvl="0" indent="-285750">
                <a:buFont typeface="Arial" panose="020B0604020202020204" pitchFamily="34" charset="0"/>
                <a:buChar char="•"/>
              </a:pPr>
              <a:r>
                <a:rPr lang="el-GR" sz="1400" dirty="0">
                  <a:hlinkClick r:id="rId37" action="ppaction://hlinksldjump"/>
                </a:rPr>
                <a:t>Ανάπτυξη της ψυχικής ανθεκτικότητας των εργαζομένων μέσω της καλής διαχείρισης</a:t>
              </a:r>
              <a:endParaRPr lang="en-GB" sz="1400" kern="1200" dirty="0"/>
            </a:p>
          </p:txBody>
        </p:sp>
      </p:grpSp>
      <p:grpSp>
        <p:nvGrpSpPr>
          <p:cNvPr id="59" name="Group 58"/>
          <p:cNvGrpSpPr/>
          <p:nvPr/>
        </p:nvGrpSpPr>
        <p:grpSpPr>
          <a:xfrm>
            <a:off x="8392752" y="3154894"/>
            <a:ext cx="2706511" cy="472320"/>
            <a:chOff x="193322" y="3500306"/>
            <a:chExt cx="2706511" cy="472320"/>
          </a:xfrm>
          <a:solidFill>
            <a:schemeClr val="bg1">
              <a:lumMod val="95000"/>
            </a:schemeClr>
          </a:solidFill>
        </p:grpSpPr>
        <p:sp>
          <p:nvSpPr>
            <p:cNvPr id="60" name="Rounded Rectangle 59"/>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7" action="ppaction://hlinksldjump"/>
                </a:rPr>
                <a:t>Ανάπτυξη ψυχικής ανθεκτικότητας</a:t>
              </a:r>
              <a:endParaRPr lang="en-GB" sz="1600" dirty="0"/>
            </a:p>
          </p:txBody>
        </p:sp>
      </p:grpSp>
      <p:sp>
        <p:nvSpPr>
          <p:cNvPr id="64" name="Freeform 63"/>
          <p:cNvSpPr/>
          <p:nvPr/>
        </p:nvSpPr>
        <p:spPr>
          <a:xfrm>
            <a:off x="4373940" y="6478719"/>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8" action="ppaction://hlinksldjump"/>
              </a:rPr>
              <a:t>Επιστροφή</a:t>
            </a:r>
            <a:r>
              <a:rPr lang="en-GB" sz="1000" b="1" dirty="0">
                <a:hlinkClick r:id="rId8" action="ppaction://hlinksldjump"/>
              </a:rPr>
              <a:t> </a:t>
            </a:r>
            <a:r>
              <a:rPr lang="el-GR" sz="1000" b="1" dirty="0">
                <a:hlinkClick r:id="rId8" action="ppaction://hlinksldjump"/>
              </a:rPr>
              <a:t> στο </a:t>
            </a:r>
            <a:r>
              <a:rPr lang="en-GB" sz="1000" b="1" dirty="0">
                <a:hlinkClick r:id="rId8" action="ppaction://hlinksldjump"/>
              </a:rPr>
              <a:t>‘</a:t>
            </a:r>
            <a:r>
              <a:rPr lang="el-GR" sz="1000" b="1" dirty="0">
                <a:hlinkClick r:id="rId8" action="ppaction://hlinksldjump"/>
              </a:rPr>
              <a:t>τι μπορώ να κάνω</a:t>
            </a:r>
            <a:r>
              <a:rPr lang="en-GB" sz="1000" b="1" dirty="0">
                <a:hlinkClick r:id="rId8" action="ppaction://hlinksldjump"/>
              </a:rPr>
              <a:t>’</a:t>
            </a:r>
            <a:endParaRPr lang="en-GB" sz="1000" b="1" dirty="0"/>
          </a:p>
        </p:txBody>
      </p:sp>
    </p:spTree>
    <p:extLst>
      <p:ext uri="{BB962C8B-B14F-4D97-AF65-F5344CB8AC3E}">
        <p14:creationId xmlns="" xmlns:p14="http://schemas.microsoft.com/office/powerpoint/2010/main" val="1848778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Διορθωτικές ενέργειες</a:t>
            </a:r>
            <a:endParaRPr lang="en-GB" noProof="0" dirty="0"/>
          </a:p>
        </p:txBody>
      </p:sp>
      <p:sp>
        <p:nvSpPr>
          <p:cNvPr id="3" name="Content Placeholder 2"/>
          <p:cNvSpPr>
            <a:spLocks noGrp="1"/>
          </p:cNvSpPr>
          <p:nvPr>
            <p:ph sz="half" idx="1"/>
          </p:nvPr>
        </p:nvSpPr>
        <p:spPr>
          <a:xfrm>
            <a:off x="600000" y="1115999"/>
            <a:ext cx="10080000" cy="5386401"/>
          </a:xfrm>
        </p:spPr>
        <p:txBody>
          <a:bodyPr>
            <a:normAutofit fontScale="85000" lnSpcReduction="20000"/>
          </a:bodyPr>
          <a:lstStyle/>
          <a:p>
            <a:r>
              <a:rPr lang="el-GR" dirty="0"/>
              <a:t>Να είστε προετοιμασμένοι</a:t>
            </a:r>
          </a:p>
          <a:p>
            <a:pPr lvl="1"/>
            <a:r>
              <a:rPr lang="el-GR" dirty="0"/>
              <a:t>Εκτός από την αύξηση της ευαισθητοποίησης και τις προληπτικές ενέργειες, κάθε μέτρο που στόχο έχει να βοηθήσει εκείνους που αντιμετωπίζουν προβλήματα ή να σταματήσει τα προβλήματα από το να γίνουν σοβαρά, είναι σημαντικό. Αφού ευαισθητοποιηθούν οι εργαζόμενοι σχετικά με τις ενδείξεις και τα συμπτώματα του άγχους για τον εαυτό τους και τους άλλους, είναι σημαντικό να υπάρχει κάποιο σχέδιο για τις περιπτώσεις που αυτά εκδηλώνονται. </a:t>
            </a:r>
          </a:p>
          <a:p>
            <a:pPr lvl="1"/>
            <a:r>
              <a:rPr lang="el-GR" dirty="0"/>
              <a:t>Ανεξάρτητα από το εάν το άγχος οφείλεται σε παράγοντες εργασίας ή όχι, είναι σημαντικό να ενεργήσετε νωρίς. Εάν ένα άτομο δεν έρχεται στη δουλειά του επειδή είναι άρρωστο, δεν αποδίδει πλέον για εσάς, όποια και αν είναι η αιτία της ασθένειάς του. </a:t>
            </a:r>
          </a:p>
          <a:p>
            <a:r>
              <a:rPr lang="el-GR" dirty="0"/>
              <a:t>Θα σας κάνει καλό να μιλήσετε</a:t>
            </a:r>
          </a:p>
          <a:p>
            <a:pPr lvl="1"/>
            <a:r>
              <a:rPr lang="el-GR" dirty="0"/>
              <a:t>Βοηθάει το να μιλήσετε, όμως, ιδιαίτερα εάν υπάρχουν προσωπικά προβλήματα, το θέμα είναι δύσκολο, καθώς θα πρέπει να διασφαλίσετε ότι όλα όσα σας εμπιστεύεται ο εργαζόμενος θα παραμείνουν απόρρητα. Επίσης, το πρόσωπο στο οποίο λόγω αρμοδιότητας ή ιεραρχίας θα ήταν φυσικό να μιλήσει ο εργαζόμενος είναι συχνά η αιτία των προβλημάτων. Αυτός είναι άλλος ένας λόγος, για τον οποίο συνιστάται η ύπαρξη εξωτερικής βοήθειας σε τέτοιες περιπτώσεις. </a:t>
            </a:r>
          </a:p>
          <a:p>
            <a:pPr lvl="1"/>
            <a:r>
              <a:rPr lang="el-GR" dirty="0"/>
              <a:t>Έχετε τους απαραίτητους πόρους ή χρειάζεστε εξωτερική βοήθεια ή συμβουλές; Μερικές επιχειρήσεις ή οργανισμοί διαθέτουν ήδη μια τηλεφωνική υπηρεσία, οπότε τα έξοδα δεν είναι πολύ υψηλά. </a:t>
            </a:r>
          </a:p>
          <a:p>
            <a:r>
              <a:rPr lang="el-GR" dirty="0"/>
              <a:t>Καταρτισμός σχεδίου</a:t>
            </a:r>
          </a:p>
          <a:p>
            <a:pPr lvl="1"/>
            <a:r>
              <a:rPr lang="el-GR" dirty="0"/>
              <a:t>Αφού καταλάβετε καλύτερα τα προβλήματα ενός ατόμου που συμβάλλουν στην εκδήλωση συμπτωμάτων άγχους, πρέπει να καταρτίσετε ένα σχέδιο για την αντιμετώπιση αυτών των προβλημάτων ή για να βοηθήσετε εξατομικευμένα το συγκεκριμένο άτομο να τα χειριστεί, ιδιαίτερα εάν τα προβλήματα αυτά δεν σχετίζονται με την εργασία. Σε αυτό μπορεί να χρειαστείτε τη βοήθεια επαγγελματιών. </a:t>
            </a:r>
          </a:p>
          <a:p>
            <a:pPr lvl="1"/>
            <a:r>
              <a:rPr lang="el-GR" dirty="0"/>
              <a:t>Εάν συμφωνήσετε στο περιεχόμενο ενός σχεδίου, είναι χρήσιμο να τηρείτε αρχείο με τα προβλεπόμενα μέτρα και την διαδικασία εφαρμογής τους. </a:t>
            </a:r>
          </a:p>
          <a:p>
            <a:r>
              <a:rPr lang="el-GR" dirty="0"/>
              <a:t>Στις επόμενες σελίδες θα βρείτε μερικές προτάσεις για διορθωτικές ενέργειες</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διορθωτικές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342532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μπορώ να κάνω για να βοηθήσω την επιχείρηση και τους εργαζόμενούς μου;</a:t>
            </a:r>
            <a:endParaRPr lang="en-GB" noProof="0" dirty="0"/>
          </a:p>
        </p:txBody>
      </p:sp>
      <p:sp>
        <p:nvSpPr>
          <p:cNvPr id="3" name="Content Placeholder 2"/>
          <p:cNvSpPr>
            <a:spLocks noGrp="1"/>
          </p:cNvSpPr>
          <p:nvPr>
            <p:ph sz="half" idx="1"/>
          </p:nvPr>
        </p:nvSpPr>
        <p:spPr>
          <a:xfrm>
            <a:off x="500214" y="812800"/>
            <a:ext cx="10080000" cy="2598057"/>
          </a:xfrm>
        </p:spPr>
        <p:txBody>
          <a:bodyPr>
            <a:normAutofit fontScale="62500" lnSpcReduction="20000"/>
          </a:bodyPr>
          <a:lstStyle/>
          <a:p>
            <a:endParaRPr lang="el-GR" sz="2000" dirty="0"/>
          </a:p>
          <a:p>
            <a:r>
              <a:rPr lang="el-GR" sz="2600" dirty="0"/>
              <a:t>Ο περιορισμός των ψυχοκοινωνικών κινδύνων στην εργασία θα ωφελήσει την επιχείρηση, καθώς και τους εργαζομένους. Η καλή προσέγγιση για τον περιορισμό αυτών των κινδύνων και τη διαχείριση του κινδύνου του άγχους στην εργασία απαιτεί κατά πάσα πιθανότητα τη λήψη συνδυασμού μέτρων. </a:t>
            </a:r>
          </a:p>
          <a:p>
            <a:r>
              <a:rPr lang="el-GR" sz="2600" dirty="0"/>
              <a:t>Όπως συμβαίνει με όλους τους κινδύνους στην εργασία, θα πρέπει να δοθεί προτεραιότητα στην προσπάθεια περιορισμού των κινδύνων, η οποία είναι εξάλλου και νομική υποχρέωση. Αλλά υπάρχουν και άλλες ενέργειες στις οποίες μπορείτε να προβείτε, που, αν και δεν είναι υποχρεωτικές, συμπεριλαμβάνονται στην καλή πρακτική διαχείρισης. Αυτές θα συμβάλλουν στη διατήρηση ενός καλού εργασιακού περιβάλλοντος από ψυχοκοινωνικής πλευράς, όπου οι εργαζόμενοι είναι υγιείς και αποδοτικοί. </a:t>
            </a:r>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 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grpSp>
        <p:nvGrpSpPr>
          <p:cNvPr id="17" name="Group 16"/>
          <p:cNvGrpSpPr/>
          <p:nvPr/>
        </p:nvGrpSpPr>
        <p:grpSpPr>
          <a:xfrm>
            <a:off x="1097115" y="3340100"/>
            <a:ext cx="9842650" cy="2697843"/>
            <a:chOff x="600000" y="3340100"/>
            <a:chExt cx="9842650" cy="2697843"/>
          </a:xfrm>
        </p:grpSpPr>
        <p:sp>
          <p:nvSpPr>
            <p:cNvPr id="8" name="Rounded Rectangle 7"/>
            <p:cNvSpPr/>
            <p:nvPr/>
          </p:nvSpPr>
          <p:spPr>
            <a:xfrm>
              <a:off x="600000" y="5486399"/>
              <a:ext cx="1978100" cy="537029"/>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400" b="1" u="sng" dirty="0">
                  <a:hlinkClick r:id="rId3" action="ppaction://hlinksldjump"/>
                </a:rPr>
                <a:t>Προληπτικές</a:t>
              </a:r>
              <a:r>
                <a:rPr lang="el-GR" sz="1400" b="1" u="sng" dirty="0"/>
                <a:t> </a:t>
              </a:r>
              <a:r>
                <a:rPr lang="el-GR" sz="1400" b="1" u="sng" dirty="0">
                  <a:hlinkClick r:id="rId4" action="ppaction://hlinksldjump"/>
                </a:rPr>
                <a:t>ενέργειες</a:t>
              </a:r>
              <a:endParaRPr lang="en-GB" sz="1400" b="1" u="sng" dirty="0">
                <a:hlinkClick r:id="rId5" action="ppaction://hlinksldjump"/>
              </a:endParaRPr>
            </a:p>
          </p:txBody>
        </p:sp>
        <p:sp>
          <p:nvSpPr>
            <p:cNvPr id="9" name="Rounded Rectangle 8"/>
            <p:cNvSpPr/>
            <p:nvPr/>
          </p:nvSpPr>
          <p:spPr>
            <a:xfrm>
              <a:off x="3105150" y="5486399"/>
              <a:ext cx="1978100" cy="551544"/>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400" b="1" u="sng" dirty="0">
                  <a:hlinkClick r:id="rId6" action="ppaction://hlinksldjump"/>
                </a:rPr>
                <a:t>Διορθωτικές ενέργειες</a:t>
              </a:r>
              <a:endParaRPr lang="en-GB" sz="1400" b="1" dirty="0"/>
            </a:p>
          </p:txBody>
        </p:sp>
        <p:sp>
          <p:nvSpPr>
            <p:cNvPr id="7" name="Rounded Rectangle 6"/>
            <p:cNvSpPr/>
            <p:nvPr/>
          </p:nvSpPr>
          <p:spPr>
            <a:xfrm>
              <a:off x="612700" y="4724400"/>
              <a:ext cx="3311600" cy="419100"/>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400" b="1" u="sng" dirty="0">
                  <a:hlinkClick r:id="rId5" action="ppaction://hlinksldjump"/>
                </a:rPr>
                <a:t>Διαχείριση</a:t>
              </a:r>
              <a:r>
                <a:rPr lang="el-GR" sz="1400" u="sng" dirty="0"/>
                <a:t> </a:t>
              </a:r>
              <a:r>
                <a:rPr lang="el-GR" sz="1400" b="1" u="sng" dirty="0">
                  <a:hlinkClick r:id="rId3" action="ppaction://hlinksldjump"/>
                </a:rPr>
                <a:t>κινδύνων: Ανάληψη Δράσης</a:t>
              </a:r>
              <a:endParaRPr lang="en-GB" sz="1400" b="1" u="sng" dirty="0">
                <a:hlinkClick r:id="rId5" action="ppaction://hlinksldjump"/>
              </a:endParaRPr>
            </a:p>
          </p:txBody>
        </p:sp>
        <p:sp>
          <p:nvSpPr>
            <p:cNvPr id="6" name="Rounded Rectangle 5"/>
            <p:cNvSpPr/>
            <p:nvPr/>
          </p:nvSpPr>
          <p:spPr>
            <a:xfrm>
              <a:off x="600000" y="4051300"/>
              <a:ext cx="3311600" cy="419100"/>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400" b="1" u="sng" dirty="0">
                  <a:hlinkClick r:id="rId5" action="ppaction://hlinksldjump"/>
                </a:rPr>
                <a:t>Διαχείριση κινδύνων:</a:t>
              </a:r>
              <a:r>
                <a:rPr lang="en-US" sz="1400" b="1" u="sng" dirty="0">
                  <a:hlinkClick r:id="rId5" action="ppaction://hlinksldjump"/>
                </a:rPr>
                <a:t> </a:t>
              </a:r>
              <a:r>
                <a:rPr lang="el-GR" sz="1400" b="1" u="sng" dirty="0">
                  <a:hlinkClick r:id="rId5" action="ppaction://hlinksldjump"/>
                </a:rPr>
                <a:t>Αξιολόγηση</a:t>
              </a:r>
            </a:p>
          </p:txBody>
        </p:sp>
        <p:sp>
          <p:nvSpPr>
            <p:cNvPr id="4" name="Rounded Rectangle 3"/>
            <p:cNvSpPr/>
            <p:nvPr/>
          </p:nvSpPr>
          <p:spPr>
            <a:xfrm>
              <a:off x="600000" y="3340100"/>
              <a:ext cx="3311600" cy="419100"/>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400" b="1" u="sng" dirty="0">
                  <a:hlinkClick r:id="rId7" action="ppaction://hlinksldjump"/>
                </a:rPr>
                <a:t>Αύξηση της ευαισθητοποίησης</a:t>
              </a:r>
              <a:endParaRPr lang="el-GR" sz="1400" b="1" u="sng" dirty="0">
                <a:hlinkClick r:id="rId5" action="ppaction://hlinksldjump"/>
              </a:endParaRPr>
            </a:p>
          </p:txBody>
        </p:sp>
        <p:sp>
          <p:nvSpPr>
            <p:cNvPr id="10" name="Rounded Rectangle 9"/>
            <p:cNvSpPr/>
            <p:nvPr/>
          </p:nvSpPr>
          <p:spPr>
            <a:xfrm>
              <a:off x="7131050" y="5486400"/>
              <a:ext cx="2114550" cy="508000"/>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400" b="1" u="sng" dirty="0">
                  <a:hlinkClick r:id="rId8" action="ppaction://hlinksldjump"/>
                </a:rPr>
                <a:t>Βελτίωση ψυχικής ανθεκτικότητας</a:t>
              </a:r>
              <a:endParaRPr lang="en-GB" sz="1400" b="1" dirty="0"/>
            </a:p>
          </p:txBody>
        </p:sp>
        <p:sp>
          <p:nvSpPr>
            <p:cNvPr id="11" name="Rounded Rectangle 10"/>
            <p:cNvSpPr/>
            <p:nvPr/>
          </p:nvSpPr>
          <p:spPr>
            <a:xfrm>
              <a:off x="7131050" y="4724400"/>
              <a:ext cx="3311600" cy="419100"/>
            </a:xfrm>
            <a:prstGeom prst="roundRect">
              <a:avLst/>
            </a:prstGeom>
            <a:solidFill>
              <a:schemeClr val="accent6">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l-GR" sz="1600" b="1" dirty="0">
                  <a:solidFill>
                    <a:schemeClr val="tx2"/>
                  </a:solidFill>
                  <a:hlinkClick r:id="rId9" action="ppaction://hlinksldjump"/>
                </a:rPr>
                <a:t>Προαγωγή της υγείας</a:t>
              </a:r>
              <a:endParaRPr lang="en-GB" sz="1600" b="1" dirty="0">
                <a:solidFill>
                  <a:schemeClr val="tx2"/>
                </a:solidFill>
              </a:endParaRPr>
            </a:p>
          </p:txBody>
        </p:sp>
        <p:sp>
          <p:nvSpPr>
            <p:cNvPr id="12" name="Down Arrow 11"/>
            <p:cNvSpPr/>
            <p:nvPr/>
          </p:nvSpPr>
          <p:spPr>
            <a:xfrm>
              <a:off x="1016000" y="3784600"/>
              <a:ext cx="2555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p>
          </p:txBody>
        </p:sp>
        <p:sp>
          <p:nvSpPr>
            <p:cNvPr id="13" name="Down Arrow 12"/>
            <p:cNvSpPr/>
            <p:nvPr/>
          </p:nvSpPr>
          <p:spPr>
            <a:xfrm>
              <a:off x="1016000" y="4432300"/>
              <a:ext cx="2555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p>
          </p:txBody>
        </p:sp>
        <p:sp>
          <p:nvSpPr>
            <p:cNvPr id="14" name="Down Arrow 13"/>
            <p:cNvSpPr/>
            <p:nvPr/>
          </p:nvSpPr>
          <p:spPr>
            <a:xfrm>
              <a:off x="991375" y="5168900"/>
              <a:ext cx="2555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p>
          </p:txBody>
        </p:sp>
        <p:sp>
          <p:nvSpPr>
            <p:cNvPr id="15" name="Down Arrow 14"/>
            <p:cNvSpPr/>
            <p:nvPr/>
          </p:nvSpPr>
          <p:spPr>
            <a:xfrm>
              <a:off x="3429000" y="5168900"/>
              <a:ext cx="2555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p>
          </p:txBody>
        </p:sp>
        <p:sp>
          <p:nvSpPr>
            <p:cNvPr id="16" name="Down Arrow 15"/>
            <p:cNvSpPr/>
            <p:nvPr/>
          </p:nvSpPr>
          <p:spPr>
            <a:xfrm>
              <a:off x="7353300" y="5168900"/>
              <a:ext cx="255550" cy="292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p>
          </p:txBody>
        </p:sp>
      </p:grpSp>
    </p:spTree>
    <p:extLst>
      <p:ext uri="{BB962C8B-B14F-4D97-AF65-F5344CB8AC3E}">
        <p14:creationId xmlns="" xmlns:p14="http://schemas.microsoft.com/office/powerpoint/2010/main" val="301073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Αλλαγή</a:t>
            </a:r>
            <a:r>
              <a:rPr lang="en-GB" dirty="0"/>
              <a:t> </a:t>
            </a:r>
            <a:r>
              <a:rPr lang="en-GB" dirty="0" err="1"/>
              <a:t>εργασίας</a:t>
            </a:r>
            <a:endParaRPr lang="en-GB" noProof="0" dirty="0"/>
          </a:p>
        </p:txBody>
      </p:sp>
      <p:sp>
        <p:nvSpPr>
          <p:cNvPr id="3" name="Content Placeholder 2"/>
          <p:cNvSpPr>
            <a:spLocks noGrp="1"/>
          </p:cNvSpPr>
          <p:nvPr>
            <p:ph sz="half" idx="1"/>
          </p:nvPr>
        </p:nvSpPr>
        <p:spPr>
          <a:xfrm>
            <a:off x="600000" y="1115999"/>
            <a:ext cx="10080000" cy="5052571"/>
          </a:xfrm>
        </p:spPr>
        <p:txBody>
          <a:bodyPr>
            <a:normAutofit fontScale="92500" lnSpcReduction="20000"/>
          </a:bodyPr>
          <a:lstStyle/>
          <a:p>
            <a:pPr lvl="0"/>
            <a:r>
              <a:rPr lang="el-GR" dirty="0"/>
              <a:t>Διερεύνηση της δυνατότητας αλλαγής της φύσης της εργασίας ή μείωσης του φόρτου εργασίας</a:t>
            </a:r>
          </a:p>
          <a:p>
            <a:pPr lvl="1"/>
            <a:r>
              <a:rPr lang="el-GR" dirty="0"/>
              <a:t>Έχει αλλάξει η εργασία του εργαζομένου ή αντιμετωπίζει τώρα προβλήματα με την ίδια εργασία στην οποία μπορούσε να ανταποκριθεί στο παρελθόν; </a:t>
            </a:r>
          </a:p>
          <a:p>
            <a:pPr lvl="1"/>
            <a:r>
              <a:rPr lang="el-GR" dirty="0"/>
              <a:t>Η εργασία μας αλλάζει συχνά, ίσως λόγω και των τεχνολογικών αλλαγών. Ένα άτομο μεγαλύτερης ηλικίας μπορεί να αισθάνεται ότι η κατάρτισή του είναι πλέον ξεπερασμένη. Αυτό συμβαίνει ιδιαίτερα με τις εξελίξεις στους υπολογιστές, καθώς ένας εργαζόμενος που χρησιμοποιούσε χαρτί ξαφνικά βρίσκεται απέναντι από μια οθόνη. Δεν μπορούν όλοι να αντεπεξέλθουν εύκολα όταν η φύση και ο χώρος εργασίας αλλάζουν διαρκώς, ιδιαίτερα όταν προκύπτουν συνεχώς νέες απαιτήσεις και διαφορετικές ανάγκες εκμάθησης. </a:t>
            </a:r>
          </a:p>
          <a:p>
            <a:pPr lvl="1"/>
            <a:r>
              <a:rPr lang="el-GR" dirty="0"/>
              <a:t>Ένας εργοδότης είχε έναν εργαζόμενο ο οποίος απουσίασε λόγω ασθένειας. Κατέστη φανερό ότι του είχαν δοθεί νέοι ρόλοι και καθήκοντα με στα οποία αισθανόταν ότι δεν μπορούσε να ανταποκριθεί σωστά και με τα οποία δεν ήταν ευχαριστημένος. Παλαιότερα ήταν ευχαριστημένος και καλός στη δουλειά του (για αυτό εξάλλου του είχε δοθεί αυτός ο νέος ρόλος). Προτού αναλάβει τον νέο του ρόλο, δεν κατάλαβε καλά σε τι συνίσταται και πώς θα άλλαζε η εργασία του, δεν είχε αντιληφθεί του τί συνεπαγόταν και πώς θα άλλαζε η εργασία του και όταν το αντιλήφθηκε θεώρησε ότι δεν θα ήταν εύκολο να ζητήσει να "επιστρέψει στην παλιά του θέση". Τελικά έγινε ακριβώς αυτό (να επιστρέψει στην παλιά του θέση), μετά όμως από μια μακριά περίοδο ασθένειας (για τον εργαζόμενο) και αναστάτωσης για την επιχείρηση του εργοδότη. </a:t>
            </a:r>
          </a:p>
          <a:p>
            <a:pPr lvl="1"/>
            <a:r>
              <a:rPr lang="el-GR" dirty="0"/>
              <a:t>Εάν ένας εργαζόμενος που μπορούσε παλαιότερα να αντεπεξέλθει, αντιμετωπίζει δυσκολίες λόγω αλλαγών στην ιδιωτική του ζωή, μπορεί μερικές φορές να τον βοηθήσει μια προσωρινή αλλαγή των καθηκόντων του. </a:t>
            </a:r>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διορθωτικές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212926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Εκπαίδευση, λήψη αποφάσεων και ρόλοι</a:t>
            </a:r>
            <a:endParaRPr lang="en-GB" noProof="0" dirty="0"/>
          </a:p>
        </p:txBody>
      </p:sp>
      <p:sp>
        <p:nvSpPr>
          <p:cNvPr id="3" name="Content Placeholder 2"/>
          <p:cNvSpPr>
            <a:spLocks noGrp="1"/>
          </p:cNvSpPr>
          <p:nvPr>
            <p:ph sz="half" idx="1"/>
          </p:nvPr>
        </p:nvSpPr>
        <p:spPr>
          <a:xfrm>
            <a:off x="600000" y="1115999"/>
            <a:ext cx="10080000" cy="5313830"/>
          </a:xfrm>
        </p:spPr>
        <p:txBody>
          <a:bodyPr>
            <a:normAutofit lnSpcReduction="10000"/>
          </a:bodyPr>
          <a:lstStyle/>
          <a:p>
            <a:pPr lvl="0"/>
            <a:r>
              <a:rPr lang="el-GR" dirty="0"/>
              <a:t>Διασφάλιση της κατάλληλης εκπαίδευσης για τους εν λόγω εργαζομένους και τα άλλα εμπλεκόμενα πρόσωπα</a:t>
            </a:r>
          </a:p>
          <a:p>
            <a:pPr lvl="1"/>
            <a:r>
              <a:rPr lang="el-GR" dirty="0"/>
              <a:t>Η εκπαίδευση είναι ένας από τους τρόπους με τους οποίους μπορείτε να βοηθήσετε τους εργαζομένους σας να προσαρμοστούν στις αλλαγές στον τρόπο εργασίας. Είναι προφανώς απαραίτητη για νέους ρόλους τεχνικής φύσεως, αλλά όταν αναθέτουμε εποπτικούς ή διοικητικούς ρόλους δεν αναγνωρίζουμε πάντοτε την ανάγκη για εκπαίδευση (ή ότι κάποιος που είναι καλός σε μια τεχνική εργασία μπορεί να μην είναι τόσο καλός στην επίβλεψη άλλων κατά την εργασία τους). </a:t>
            </a:r>
          </a:p>
          <a:p>
            <a:pPr lvl="0"/>
            <a:r>
              <a:rPr lang="el-GR" dirty="0"/>
              <a:t>Διασφάλιση της συμμετοχής των εργαζομένων στις αποφάσεις που έχουν επιπτώσεις για αυτούς</a:t>
            </a:r>
          </a:p>
          <a:p>
            <a:pPr lvl="1"/>
            <a:r>
              <a:rPr lang="el-GR" dirty="0"/>
              <a:t>Η έλλειψη πληροφόρησης ως προς τις εξελίξεις στο χώρο εργασίας μπορεί να είναι σημαντική πηγή ανασφάλειας και άγχους. Είναι καλή ιδέα να φροντίζετε να συμμετέχουν εκείνοι που επηρεάζονται ή τουλάχιστον να τους κρατάτε ενήμερους. Η συμμετοχή των εργαζομένων θα αυξήσει τις πιθανότητες επιτυχίας αυτών των αλλαγών. </a:t>
            </a:r>
          </a:p>
          <a:p>
            <a:pPr lvl="0"/>
            <a:r>
              <a:rPr lang="el-GR" dirty="0"/>
              <a:t>Διασαφήνιση των ρόλων και των υποχρεώσεών τους. </a:t>
            </a:r>
          </a:p>
          <a:p>
            <a:pPr lvl="1"/>
            <a:r>
              <a:rPr lang="el-GR" dirty="0"/>
              <a:t>Μερικές φορές δεν είναι ξεκάθαρο «ποιος κάνει τι» ή μπορεί ο εργαζόμενος να βρεθεί αντιμέτωπος με αντικρουόμενες απαιτήσεις. Αυτά αυξάνουν το άγχος και προκαλούν προβλήματα. Η διασαφήνιση των ρόλων και των υποχρεώσεων των εργαζομένων μπορεί να είναι εξαιρετικά ευεργετική, όχι μόνο για το συγκεκριμένο άτομο αλλά και για την αποδοτική και αποτελεσματική λειτουργία της επιχείρησής σας.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στις</a:t>
            </a:r>
            <a:r>
              <a:rPr lang="en-GB" sz="1000" b="1" dirty="0">
                <a:hlinkClick r:id="rId3" action="ppaction://hlinksldjump"/>
              </a:rPr>
              <a:t> ‘</a:t>
            </a:r>
            <a:r>
              <a:rPr lang="el-GR" sz="1000" b="1" dirty="0">
                <a:hlinkClick r:id="rId3" action="ppaction://hlinksldjump"/>
              </a:rPr>
              <a:t>διορθωτικές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97255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Φροντίστε να συμμετέχουν και άλλοι - Παρέχετε υποστήριξη</a:t>
            </a:r>
            <a:endParaRPr lang="en-GB" noProof="0" dirty="0"/>
          </a:p>
        </p:txBody>
      </p:sp>
      <p:sp>
        <p:nvSpPr>
          <p:cNvPr id="3" name="Content Placeholder 2"/>
          <p:cNvSpPr>
            <a:spLocks noGrp="1"/>
          </p:cNvSpPr>
          <p:nvPr>
            <p:ph sz="half" idx="1"/>
          </p:nvPr>
        </p:nvSpPr>
        <p:spPr/>
        <p:txBody>
          <a:bodyPr/>
          <a:lstStyle/>
          <a:p>
            <a:pPr lvl="0"/>
            <a:r>
              <a:rPr lang="el-GR" dirty="0"/>
              <a:t>Η συμμετοχή των άλλων προσώπων, ιδιαίτερα στην περίπτωση προβλήματος που αφορά σε παρενόχληση ή βίαιη συμπεριφορά, μπορεί να θεωρηθεί ότι συμβάλλει στην αντιμετώπιση του προβλήματος</a:t>
            </a:r>
          </a:p>
          <a:p>
            <a:pPr lvl="1"/>
            <a:r>
              <a:rPr lang="el-GR" dirty="0"/>
              <a:t>Ο χειρισμός των διαπροσωπικών σχέσεων μπορεί να είναι δύσκολος και πρέπει να γίνεται με ευαισθησία και, όπου αυτό είναι απαραίτητο, εμπιστευτικά. Ωστόσο, εάν κάποιο άτομο θεωρεί ότι υφίσταται παρενόχληση, τότε δεν είναι δυνατόν να χειριστείτε το θέμα χωρίς να συμμετέχει με κάποιο τρόπο και το άτομο που προκαλεί την παρενόχληση. Η συμπεριφορά τους μπορεί να είναι αντίδραση σε παρενόχληση ή εκφοβισμό που στοχεύει στους ίδιους ή μπορεί να μην θεωρούν τη συμπεριφορά τους ως παρενόχληση. </a:t>
            </a:r>
          </a:p>
          <a:p>
            <a:pPr lvl="0"/>
            <a:r>
              <a:rPr lang="el-GR" dirty="0"/>
              <a:t>Παροχή βοήθειας στους εργαζόμενους για υποστήριξη σχετικά με προβλήματα που δεν αφορούν την εργασία τους. </a:t>
            </a:r>
          </a:p>
          <a:p>
            <a:pPr lvl="1"/>
            <a:r>
              <a:rPr lang="el-GR" dirty="0"/>
              <a:t>Παρόλο που μπορεί να αισθάνεστε ότι δεν σας αφορά, η κατανόηση και η βοήθειά σας μπορεί να εκτιμηθούν ιδιαίτερα.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διορθωτικές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100557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Προαγωγή της υγείας</a:t>
            </a:r>
            <a:endParaRPr lang="en-GB" noProof="0" dirty="0"/>
          </a:p>
        </p:txBody>
      </p:sp>
      <p:sp>
        <p:nvSpPr>
          <p:cNvPr id="3" name="Content Placeholder 2"/>
          <p:cNvSpPr>
            <a:spLocks noGrp="1"/>
          </p:cNvSpPr>
          <p:nvPr>
            <p:ph sz="half" idx="1"/>
          </p:nvPr>
        </p:nvSpPr>
        <p:spPr/>
        <p:txBody>
          <a:bodyPr>
            <a:normAutofit fontScale="92500" lnSpcReduction="10000"/>
          </a:bodyPr>
          <a:lstStyle/>
          <a:p>
            <a:r>
              <a:rPr lang="el-GR" dirty="0"/>
              <a:t>Μερικοί ψυχοκοινωνικοί παράγοντες δεν είναι δυνατόν να αποφευχθούν</a:t>
            </a:r>
          </a:p>
          <a:p>
            <a:pPr lvl="1"/>
            <a:r>
              <a:rPr lang="el-GR" dirty="0"/>
              <a:t>Ως ένα βαθμό, οι ψυχοκοινωνικοί κίνδυνοι αποτελούν μέρος των αβεβαιοτήτων και των προκλήσεων όλου του εργασιακού βίου μας. Παρόλο που έχουμε νομική υποχρέωση να διαχειριζόμαστε τέτοιους κινδύνους, η υποχρέωση αυτή περιορίζεται από το τι είναι δυνατό ή πρακτικό. Επομένως, είναι πιθανό ότι κάποιοι κίνδυνοι θα παραμείνουν. Ότι και αν κάνουμε, θα περιορίσουμε αλλά δεν μπορούμε να καταργήσουμε όλους αυτούς τους κινδύνους.  </a:t>
            </a:r>
          </a:p>
          <a:p>
            <a:pPr lvl="1"/>
            <a:r>
              <a:rPr lang="el-GR" dirty="0"/>
              <a:t>Μερικές φορές οι εργαζόμενοι δεν είναι σε θέση να περιορίσουν τις πιέσεις εκτός εργασίας, για παράδειγμα εάν κάποιο μέλος της οικογένειας υποφέρει από μακροχρόνια ασθένεια. </a:t>
            </a:r>
          </a:p>
          <a:p>
            <a:r>
              <a:rPr lang="el-GR" dirty="0"/>
              <a:t>Ένας υγιής εργαζόμενος έχει λιγότερες πιθανότερες να αισθάνεται άγχος</a:t>
            </a:r>
          </a:p>
          <a:p>
            <a:pPr lvl="1"/>
            <a:r>
              <a:rPr lang="el-GR" dirty="0"/>
              <a:t>Το άγχος που προκύπτει από ψυχοκοινωνικούς κινδύνους στο χώρο εργασίας μπορεί να έχει πολλές διαφορετικές επιπτώσεις στην υγεία και την ευεξία μας, τόσο την σωματική όσο και την ψυχική. Ένας τρόπος με τον οποίο μπορούμε να σταματήσουμε αυτές τις επιπτώσεις από το να γίνουν σοβαρές είναι να βοηθήσουμε τους εργαζομένους μας να βελτιώσουν την υγεία τους. Έτσι, θα μπορούν να αντιμετωπίζουν καλύτερα τις επιβλαβείς συνέπειες που μπορεί να έχει το άγχος. Δεν είναι υποχρεωτικό να παρέχετε στους εργαζομένους σας οδηγίες σχετικά με έναν υγιέστερο τρόπο ζωής, αλλά πολλοί εργοδότες διαπίστωσαν ότι είναι ευεργετικό για την επιχείρησή ή τον οργανισμό τους. Εκείνοι που τρέφονται υγιεινά, ασκούνται τακτικά, δεν καπνίζουν και αποφεύγουν να πίνουν υπερβολικά είναι πιθανότερο να παραμείνουν υγιείς και να μην χρειάζεται να απουσιάζουν λόγω ασθένειας. </a:t>
            </a:r>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διορθωτικές ενέργειες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083549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05626" y="457053"/>
            <a:ext cx="3866445" cy="2228090"/>
            <a:chOff x="0" y="3736466"/>
            <a:chExt cx="3866445" cy="2772000"/>
          </a:xfrm>
        </p:grpSpPr>
        <p:sp>
          <p:nvSpPr>
            <p:cNvPr id="17" name="Rectangle 16"/>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400" b="1" dirty="0">
                  <a:hlinkClick r:id="rId2" action="ppaction://hlinksldjump"/>
                </a:rPr>
                <a:t>Αύξηση της ευαισθητοποίησης</a:t>
              </a:r>
              <a:endParaRPr lang="en-GB" sz="1400" b="1" dirty="0"/>
            </a:p>
            <a:p>
              <a:pPr marL="171450" lvl="1" indent="-171450" defTabSz="711200">
                <a:lnSpc>
                  <a:spcPct val="90000"/>
                </a:lnSpc>
                <a:spcBef>
                  <a:spcPct val="0"/>
                </a:spcBef>
                <a:spcAft>
                  <a:spcPct val="15000"/>
                </a:spcAft>
                <a:buChar char="••"/>
              </a:pPr>
              <a:r>
                <a:rPr lang="el-GR" sz="1400" b="1" dirty="0">
                  <a:hlinkClick r:id="rId3" action="ppaction://hlinksldjump"/>
                </a:rPr>
                <a:t>Διαχείριση κινδύνων</a:t>
              </a:r>
              <a:r>
                <a:rPr lang="en-GB" sz="1400" b="1" dirty="0">
                  <a:hlinkClick r:id="rId3" action="ppaction://hlinksldjump"/>
                </a:rPr>
                <a:t>: </a:t>
              </a:r>
              <a:r>
                <a:rPr lang="el-GR" sz="1400" b="1" dirty="0">
                  <a:hlinkClick r:id="rId3" action="ppaction://hlinksldjump"/>
                </a:rPr>
                <a:t>Αξιολόγηση</a:t>
              </a:r>
              <a:endParaRPr lang="en-GB" sz="1400" b="1" dirty="0"/>
            </a:p>
            <a:p>
              <a:pPr marL="171450" lvl="1" indent="-171450" defTabSz="711200">
                <a:lnSpc>
                  <a:spcPct val="90000"/>
                </a:lnSpc>
                <a:spcBef>
                  <a:spcPct val="0"/>
                </a:spcBef>
                <a:spcAft>
                  <a:spcPct val="15000"/>
                </a:spcAft>
                <a:buChar char="••"/>
              </a:pPr>
              <a:r>
                <a:rPr lang="el-GR" sz="1400" b="1" dirty="0">
                  <a:hlinkClick r:id="rId4" action="ppaction://hlinksldjump"/>
                </a:rPr>
                <a:t>Διαχείριση κινδύνων</a:t>
              </a:r>
              <a:r>
                <a:rPr lang="en-GB" sz="1400" b="1" dirty="0">
                  <a:hlinkClick r:id="rId4" action="ppaction://hlinksldjump"/>
                </a:rPr>
                <a:t>: </a:t>
              </a:r>
              <a:r>
                <a:rPr lang="el-GR" sz="1400" b="1" dirty="0">
                  <a:hlinkClick r:id="rId4" action="ppaction://hlinksldjump"/>
                </a:rPr>
                <a:t>Ανάληψη δράσης</a:t>
              </a:r>
              <a:endParaRPr lang="en-GB" sz="1400" b="1" dirty="0"/>
            </a:p>
            <a:p>
              <a:pPr marL="171450" lvl="1" indent="-171450" defTabSz="711200">
                <a:lnSpc>
                  <a:spcPct val="90000"/>
                </a:lnSpc>
                <a:spcBef>
                  <a:spcPct val="0"/>
                </a:spcBef>
                <a:spcAft>
                  <a:spcPct val="15000"/>
                </a:spcAft>
                <a:buChar char="••"/>
              </a:pPr>
              <a:r>
                <a:rPr lang="el-GR" sz="1400" b="1" dirty="0">
                  <a:hlinkClick r:id="rId5" action="ppaction://hlinksldjump"/>
                </a:rPr>
                <a:t>Προληπτικές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6" action="ppaction://hlinksldjump"/>
                </a:rPr>
                <a:t>Διορθωτικές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7" action="ppaction://hlinksldjump"/>
                </a:rPr>
                <a:t>Ανάπτυξη ψυχικής ανθεκτικότητας</a:t>
              </a:r>
              <a:endParaRPr lang="en-GB" sz="1400" b="1" kern="1200" dirty="0"/>
            </a:p>
          </p:txBody>
        </p:sp>
      </p:grpSp>
      <p:grpSp>
        <p:nvGrpSpPr>
          <p:cNvPr id="19" name="Group 18"/>
          <p:cNvGrpSpPr/>
          <p:nvPr/>
        </p:nvGrpSpPr>
        <p:grpSpPr>
          <a:xfrm>
            <a:off x="4298948" y="0"/>
            <a:ext cx="2842516" cy="769257"/>
            <a:chOff x="193322" y="3500306"/>
            <a:chExt cx="2706511" cy="472320"/>
          </a:xfrm>
        </p:grpSpPr>
        <p:sp>
          <p:nvSpPr>
            <p:cNvPr id="20" name="Rounded Rectangle 19"/>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2400" b="1" dirty="0">
                  <a:hlinkClick r:id="rId8" action="ppaction://hlinksldjump"/>
                </a:rPr>
                <a:t>Τι μπορώ </a:t>
              </a:r>
              <a:br>
                <a:rPr lang="el-GR" sz="2400" b="1" dirty="0">
                  <a:hlinkClick r:id="rId8" action="ppaction://hlinksldjump"/>
                </a:rPr>
              </a:br>
              <a:r>
                <a:rPr lang="el-GR" sz="2400" b="1" dirty="0">
                  <a:hlinkClick r:id="rId8" action="ppaction://hlinksldjump"/>
                </a:rPr>
                <a:t>να κάνω</a:t>
              </a:r>
              <a:endParaRPr lang="en-GB" sz="2400" b="1" kern="1200" dirty="0"/>
            </a:p>
          </p:txBody>
        </p:sp>
      </p:grpSp>
      <p:grpSp>
        <p:nvGrpSpPr>
          <p:cNvPr id="22" name="Group 21"/>
          <p:cNvGrpSpPr/>
          <p:nvPr/>
        </p:nvGrpSpPr>
        <p:grpSpPr>
          <a:xfrm>
            <a:off x="98978" y="1437803"/>
            <a:ext cx="3866445" cy="1634236"/>
            <a:chOff x="0" y="3736466"/>
            <a:chExt cx="3866445" cy="2772000"/>
          </a:xfrm>
          <a:solidFill>
            <a:schemeClr val="bg1">
              <a:lumMod val="95000"/>
            </a:schemeClr>
          </a:solidFill>
        </p:grpSpPr>
        <p:sp>
          <p:nvSpPr>
            <p:cNvPr id="23" name="Rectangle 2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9" action="ppaction://hlinksldjump"/>
                </a:rPr>
                <a:t>Διασφάλιση κοινής κατανόησης από όλους</a:t>
              </a:r>
              <a:endParaRPr lang="en-GB" sz="1400" dirty="0"/>
            </a:p>
            <a:p>
              <a:pPr marL="285750" lvl="0" indent="-285750">
                <a:buFont typeface="Arial" panose="020B0604020202020204" pitchFamily="34" charset="0"/>
                <a:buChar char="•"/>
              </a:pPr>
              <a:r>
                <a:rPr lang="el-GR" sz="1400" dirty="0">
                  <a:hlinkClick r:id="rId10" action="ppaction://hlinksldjump"/>
                </a:rPr>
                <a:t>Μετάδοση του μηνύματος</a:t>
              </a:r>
              <a:endParaRPr lang="en-GB" sz="1400" dirty="0"/>
            </a:p>
            <a:p>
              <a:pPr marL="285750" lvl="0" indent="-285750">
                <a:buFont typeface="Arial" panose="020B0604020202020204" pitchFamily="34" charset="0"/>
                <a:buChar char="•"/>
              </a:pPr>
              <a:r>
                <a:rPr lang="el-GR" sz="1400" dirty="0">
                  <a:hlinkClick r:id="rId11" action="ppaction://hlinksldjump"/>
                </a:rPr>
                <a:t>Εξασφάλιση δέσμευσης</a:t>
              </a:r>
              <a:endParaRPr lang="en-GB" sz="1400" dirty="0">
                <a:hlinkClick r:id="rId10" action="ppaction://hlinksldjump"/>
              </a:endParaRPr>
            </a:p>
            <a:p>
              <a:pPr marL="285750" lvl="0" indent="-285750">
                <a:buFont typeface="Arial" panose="020B0604020202020204" pitchFamily="34" charset="0"/>
                <a:buChar char="•"/>
              </a:pPr>
              <a:r>
                <a:rPr lang="el-GR" sz="1400" dirty="0">
                  <a:hlinkClick r:id="rId12" action="ppaction://hlinksldjump"/>
                </a:rPr>
                <a:t>Ανάπτυξη πολιτικής για το άγχος και σχετική ενημέρωση των εργαζομένων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25" name="Group 24"/>
          <p:cNvGrpSpPr/>
          <p:nvPr/>
        </p:nvGrpSpPr>
        <p:grpSpPr>
          <a:xfrm>
            <a:off x="292300" y="1201643"/>
            <a:ext cx="2706511" cy="472320"/>
            <a:chOff x="193322" y="3500306"/>
            <a:chExt cx="2706511" cy="472320"/>
          </a:xfrm>
          <a:solidFill>
            <a:schemeClr val="bg1">
              <a:lumMod val="95000"/>
            </a:schemeClr>
          </a:solidFill>
        </p:grpSpPr>
        <p:sp>
          <p:nvSpPr>
            <p:cNvPr id="26" name="Rounded Rectangle 2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13" action="ppaction://hlinksldjump"/>
                </a:rPr>
                <a:t>Αύξηση της ευαισθητοποίησης</a:t>
              </a:r>
              <a:endParaRPr lang="en-GB" sz="1600" dirty="0"/>
            </a:p>
          </p:txBody>
        </p:sp>
      </p:grpSp>
      <p:grpSp>
        <p:nvGrpSpPr>
          <p:cNvPr id="32" name="Group 31"/>
          <p:cNvGrpSpPr/>
          <p:nvPr/>
        </p:nvGrpSpPr>
        <p:grpSpPr>
          <a:xfrm>
            <a:off x="111058" y="3601822"/>
            <a:ext cx="3866445" cy="1634236"/>
            <a:chOff x="0" y="3736466"/>
            <a:chExt cx="3866445" cy="2772000"/>
          </a:xfrm>
          <a:solidFill>
            <a:schemeClr val="bg1">
              <a:lumMod val="95000"/>
            </a:schemeClr>
          </a:solidFill>
        </p:grpSpPr>
        <p:sp>
          <p:nvSpPr>
            <p:cNvPr id="33" name="Rectangle 3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 action="ppaction://hlinksldjump"/>
                </a:rPr>
                <a:t>Διαχείριση κινδύνων</a:t>
              </a:r>
              <a:endParaRPr lang="en-GB" sz="1400" dirty="0"/>
            </a:p>
            <a:p>
              <a:pPr marL="285750" indent="-285750">
                <a:buFont typeface="Arial" panose="020B0604020202020204" pitchFamily="34" charset="0"/>
                <a:buChar char="•"/>
              </a:pPr>
              <a:r>
                <a:rPr lang="el-GR" sz="1400" dirty="0">
                  <a:hlinkClick r:id="rId14" action="ppaction://hlinksldjump"/>
                </a:rPr>
                <a:t>Μη φοβάστε την αλλαγή</a:t>
              </a:r>
              <a:endParaRPr lang="en-GB" sz="1400" dirty="0"/>
            </a:p>
            <a:p>
              <a:pPr marL="285750" indent="-285750">
                <a:buFont typeface="Arial" panose="020B0604020202020204" pitchFamily="34" charset="0"/>
                <a:buChar char="•"/>
              </a:pPr>
              <a:r>
                <a:rPr lang="el-GR" sz="1400" dirty="0">
                  <a:hlinkClick r:id="rId15" action="ppaction://hlinksldjump"/>
                </a:rPr>
                <a:t>Εκτίμηση κινδύνου</a:t>
              </a:r>
              <a:endParaRPr lang="en-GB" sz="1400" dirty="0"/>
            </a:p>
            <a:p>
              <a:pPr marL="285750" indent="-285750">
                <a:buFont typeface="Arial" panose="020B0604020202020204" pitchFamily="34" charset="0"/>
                <a:buChar char="•"/>
              </a:pPr>
              <a:r>
                <a:rPr lang="el-GR" sz="1400" dirty="0">
                  <a:hlinkClick r:id="rId16" action="ppaction://hlinksldjump"/>
                </a:rPr>
                <a:t>Προσέξτε ιδιαίτερα εκείνους που διατρέχουν τον μεγαλύτερο κίνδυνο</a:t>
              </a:r>
              <a:endParaRPr lang="en-GB" sz="1400" dirty="0"/>
            </a:p>
            <a:p>
              <a:pPr marL="285750" indent="-285750">
                <a:buFont typeface="Arial" panose="020B0604020202020204" pitchFamily="34" charset="0"/>
                <a:buChar char="•"/>
              </a:pPr>
              <a:r>
                <a:rPr lang="el-GR" sz="1400" dirty="0">
                  <a:hlinkClick r:id="rId17" action="ppaction://hlinksldjump"/>
                </a:rPr>
                <a:t>Τεκμηρίωση των κινδύνων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35" name="Group 34"/>
          <p:cNvGrpSpPr/>
          <p:nvPr/>
        </p:nvGrpSpPr>
        <p:grpSpPr>
          <a:xfrm>
            <a:off x="304380" y="3365662"/>
            <a:ext cx="2706511" cy="472320"/>
            <a:chOff x="193322" y="3500306"/>
            <a:chExt cx="2706511" cy="472320"/>
          </a:xfrm>
          <a:solidFill>
            <a:schemeClr val="bg1">
              <a:lumMod val="95000"/>
            </a:schemeClr>
          </a:solidFill>
        </p:grpSpPr>
        <p:sp>
          <p:nvSpPr>
            <p:cNvPr id="36" name="Rounded Rectangle 3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3" action="ppaction://hlinksldjump"/>
                </a:rPr>
                <a:t>Αξιολόγηση</a:t>
              </a:r>
              <a:r>
                <a:rPr lang="en-GB" sz="1600" dirty="0"/>
                <a:t> </a:t>
              </a:r>
            </a:p>
          </p:txBody>
        </p:sp>
      </p:grpSp>
      <p:grpSp>
        <p:nvGrpSpPr>
          <p:cNvPr id="38" name="Group 37"/>
          <p:cNvGrpSpPr/>
          <p:nvPr/>
        </p:nvGrpSpPr>
        <p:grpSpPr>
          <a:xfrm>
            <a:off x="111058" y="5570492"/>
            <a:ext cx="3866445" cy="1018077"/>
            <a:chOff x="0" y="3736466"/>
            <a:chExt cx="3866445" cy="2772000"/>
          </a:xfrm>
          <a:solidFill>
            <a:schemeClr val="bg2"/>
          </a:solidFill>
        </p:grpSpPr>
        <p:sp>
          <p:nvSpPr>
            <p:cNvPr id="39" name="Rectangle 38"/>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TextBox 39"/>
            <p:cNvSpPr txBox="1"/>
            <p:nvPr/>
          </p:nvSpPr>
          <p:spPr>
            <a:xfrm>
              <a:off x="0" y="3736466"/>
              <a:ext cx="3866445" cy="277200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18" action="ppaction://hlinksldjump"/>
                </a:rPr>
                <a:t>Συζήτηση για πιθανές ενέργειες</a:t>
              </a:r>
              <a:endParaRPr lang="en-GB" sz="1400" dirty="0"/>
            </a:p>
            <a:p>
              <a:pPr marL="285750" lvl="0" indent="-285750">
                <a:buFont typeface="Arial" panose="020B0604020202020204" pitchFamily="34" charset="0"/>
                <a:buChar char="•"/>
              </a:pPr>
              <a:r>
                <a:rPr lang="el-GR" sz="1400" dirty="0">
                  <a:hlinkClick r:id="rId19" action="ppaction://hlinksldjump"/>
                </a:rPr>
                <a:t>Προετοιμασία για δράση</a:t>
              </a:r>
              <a:endParaRPr lang="en-GB" sz="1400" dirty="0"/>
            </a:p>
            <a:p>
              <a:pPr marL="0" lvl="1" algn="l" defTabSz="711200">
                <a:lnSpc>
                  <a:spcPct val="90000"/>
                </a:lnSpc>
                <a:spcBef>
                  <a:spcPct val="0"/>
                </a:spcBef>
                <a:spcAft>
                  <a:spcPct val="15000"/>
                </a:spcAft>
              </a:pPr>
              <a:endParaRPr lang="en-GB" sz="1600" kern="1200" dirty="0"/>
            </a:p>
          </p:txBody>
        </p:sp>
      </p:grpSp>
      <p:grpSp>
        <p:nvGrpSpPr>
          <p:cNvPr id="41" name="Group 40"/>
          <p:cNvGrpSpPr/>
          <p:nvPr/>
        </p:nvGrpSpPr>
        <p:grpSpPr>
          <a:xfrm>
            <a:off x="304380" y="5334332"/>
            <a:ext cx="2706511" cy="472320"/>
            <a:chOff x="193322" y="3500306"/>
            <a:chExt cx="2706511" cy="472320"/>
          </a:xfrm>
          <a:noFill/>
        </p:grpSpPr>
        <p:sp>
          <p:nvSpPr>
            <p:cNvPr id="42" name="Rounded Rectangle 41"/>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ounded Rectangle 6"/>
            <p:cNvSpPr txBox="1"/>
            <p:nvPr/>
          </p:nvSpPr>
          <p:spPr>
            <a:xfrm>
              <a:off x="216379" y="3523363"/>
              <a:ext cx="2660397" cy="426206"/>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4" action="ppaction://hlinksldjump"/>
                </a:rPr>
                <a:t>Ανάληψη δράσης</a:t>
              </a:r>
              <a:endParaRPr lang="en-GB" sz="1600" dirty="0"/>
            </a:p>
          </p:txBody>
        </p:sp>
      </p:grpSp>
      <p:grpSp>
        <p:nvGrpSpPr>
          <p:cNvPr id="44" name="Group 43"/>
          <p:cNvGrpSpPr/>
          <p:nvPr/>
        </p:nvGrpSpPr>
        <p:grpSpPr>
          <a:xfrm>
            <a:off x="4141813" y="3501284"/>
            <a:ext cx="3866445" cy="2275398"/>
            <a:chOff x="0" y="3736466"/>
            <a:chExt cx="3866445" cy="2772000"/>
          </a:xfrm>
          <a:noFill/>
        </p:grpSpPr>
        <p:sp>
          <p:nvSpPr>
            <p:cNvPr id="45" name="Rectangle 44"/>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0" y="3736466"/>
              <a:ext cx="3866445" cy="277200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300" dirty="0">
                  <a:hlinkClick r:id="rId20" action="ppaction://hlinksldjump"/>
                </a:rPr>
                <a:t>Διορθωτικές ενέργειες</a:t>
              </a:r>
              <a:endParaRPr lang="en-GB" sz="1300" dirty="0"/>
            </a:p>
            <a:p>
              <a:pPr marL="285750" indent="-285750">
                <a:buFont typeface="Arial" panose="020B0604020202020204" pitchFamily="34" charset="0"/>
                <a:buChar char="•"/>
              </a:pPr>
              <a:r>
                <a:rPr lang="el-GR" sz="1300" dirty="0">
                  <a:hlinkClick r:id="rId21" action="ppaction://hlinksldjump"/>
                </a:rPr>
                <a:t>Υπερβολικές απαιτήσεις</a:t>
              </a:r>
              <a:endParaRPr lang="en-GB" sz="1300" dirty="0">
                <a:hlinkClick r:id="rId20" action="ppaction://hlinksldjump"/>
              </a:endParaRPr>
            </a:p>
            <a:p>
              <a:pPr marL="285750" indent="-285750">
                <a:buFont typeface="Arial" panose="020B0604020202020204" pitchFamily="34" charset="0"/>
                <a:buChar char="•"/>
              </a:pPr>
              <a:r>
                <a:rPr lang="el-GR" sz="1300" dirty="0">
                  <a:hlinkClick r:id="rId22" action="ppaction://hlinksldjump"/>
                </a:rPr>
                <a:t>Έλλειψη ελέγχου σε προσωπικό επίπεδο</a:t>
              </a:r>
              <a:endParaRPr lang="en-GB" sz="1300" dirty="0"/>
            </a:p>
            <a:p>
              <a:pPr marL="285750" indent="-285750">
                <a:buFont typeface="Arial" panose="020B0604020202020204" pitchFamily="34" charset="0"/>
                <a:buChar char="•"/>
              </a:pPr>
              <a:r>
                <a:rPr lang="el-GR" sz="1300" dirty="0">
                  <a:hlinkClick r:id="rId23" action="ppaction://hlinksldjump"/>
                </a:rPr>
                <a:t>Ανεπαρκής υποστήριξη</a:t>
              </a:r>
              <a:endParaRPr lang="en-GB" sz="1300" dirty="0"/>
            </a:p>
            <a:p>
              <a:pPr marL="285750" indent="-285750">
                <a:buFont typeface="Arial" panose="020B0604020202020204" pitchFamily="34" charset="0"/>
                <a:buChar char="•"/>
              </a:pPr>
              <a:r>
                <a:rPr lang="el-GR" sz="1300" dirty="0">
                  <a:hlinkClick r:id="rId24" action="ppaction://hlinksldjump"/>
                </a:rPr>
                <a:t>Κακές σχέσεις (συμπεριλαμβανομένης της παρενόχλησης</a:t>
              </a:r>
              <a:r>
                <a:rPr lang="en-GB" sz="1300" dirty="0">
                  <a:hlinkClick r:id="rId24" action="ppaction://hlinksldjump"/>
                </a:rPr>
                <a:t>)</a:t>
              </a:r>
              <a:endParaRPr lang="en-GB" sz="1300" dirty="0"/>
            </a:p>
            <a:p>
              <a:pPr marL="285750" indent="-285750">
                <a:buFont typeface="Arial" panose="020B0604020202020204" pitchFamily="34" charset="0"/>
                <a:buChar char="•"/>
              </a:pPr>
              <a:r>
                <a:rPr lang="el-GR" sz="1300" dirty="0">
                  <a:hlinkClick r:id="rId25" action="ppaction://hlinksldjump"/>
                </a:rPr>
                <a:t>Βία από τρίτους</a:t>
              </a:r>
              <a:endParaRPr lang="en-GB" sz="1300" dirty="0"/>
            </a:p>
            <a:p>
              <a:pPr marL="285750" indent="-285750">
                <a:buFont typeface="Arial" panose="020B0604020202020204" pitchFamily="34" charset="0"/>
                <a:buChar char="•"/>
              </a:pPr>
              <a:r>
                <a:rPr lang="el-GR" sz="1300" dirty="0">
                  <a:hlinkClick r:id="rId26" action="ppaction://hlinksldjump"/>
                </a:rPr>
                <a:t>Ρόλοι και αλλαγή</a:t>
              </a:r>
              <a:endParaRPr lang="en-GB" sz="1300" dirty="0"/>
            </a:p>
            <a:p>
              <a:pPr marL="171450" lvl="1" indent="-171450" algn="l" defTabSz="711200">
                <a:lnSpc>
                  <a:spcPct val="90000"/>
                </a:lnSpc>
                <a:spcBef>
                  <a:spcPct val="0"/>
                </a:spcBef>
                <a:spcAft>
                  <a:spcPct val="15000"/>
                </a:spcAft>
                <a:buChar char="••"/>
              </a:pPr>
              <a:endParaRPr lang="en-GB" sz="1600" kern="1200" dirty="0"/>
            </a:p>
          </p:txBody>
        </p:sp>
      </p:grpSp>
      <p:grpSp>
        <p:nvGrpSpPr>
          <p:cNvPr id="47" name="Group 46"/>
          <p:cNvGrpSpPr/>
          <p:nvPr/>
        </p:nvGrpSpPr>
        <p:grpSpPr>
          <a:xfrm>
            <a:off x="4335135" y="3265124"/>
            <a:ext cx="2706511" cy="472320"/>
            <a:chOff x="193322" y="3500306"/>
            <a:chExt cx="2706511" cy="472320"/>
          </a:xfrm>
          <a:solidFill>
            <a:schemeClr val="bg1">
              <a:lumMod val="95000"/>
            </a:schemeClr>
          </a:solidFill>
        </p:grpSpPr>
        <p:sp>
          <p:nvSpPr>
            <p:cNvPr id="48" name="Rounded Rectangle 47"/>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27" action="ppaction://hlinksldjump"/>
                </a:rPr>
                <a:t>Προληπτικές ενέργειες</a:t>
              </a:r>
              <a:endParaRPr lang="en-GB" sz="1600" dirty="0"/>
            </a:p>
          </p:txBody>
        </p:sp>
      </p:grpSp>
      <p:grpSp>
        <p:nvGrpSpPr>
          <p:cNvPr id="50" name="Group 49"/>
          <p:cNvGrpSpPr/>
          <p:nvPr/>
        </p:nvGrpSpPr>
        <p:grpSpPr>
          <a:xfrm>
            <a:off x="8139760" y="1414107"/>
            <a:ext cx="3866445" cy="1634236"/>
            <a:chOff x="0" y="3736466"/>
            <a:chExt cx="3866445" cy="2772000"/>
          </a:xfrm>
          <a:solidFill>
            <a:schemeClr val="bg1">
              <a:lumMod val="95000"/>
            </a:schemeClr>
          </a:solidFill>
        </p:grpSpPr>
        <p:sp>
          <p:nvSpPr>
            <p:cNvPr id="51" name="Rectangle 50"/>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0" y="3736466"/>
              <a:ext cx="3866445" cy="2772000"/>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28" action="ppaction://hlinksldjump"/>
                </a:rPr>
                <a:t>Αλλαγή εργασίας</a:t>
              </a:r>
              <a:endParaRPr lang="en-GB" sz="1400" dirty="0"/>
            </a:p>
            <a:p>
              <a:pPr marL="285750" lvl="0" indent="-285750">
                <a:buFont typeface="Arial" panose="020B0604020202020204" pitchFamily="34" charset="0"/>
                <a:buChar char="•"/>
              </a:pPr>
              <a:r>
                <a:rPr lang="el-GR" sz="1400" dirty="0">
                  <a:hlinkClick r:id="rId29" action="ppaction://hlinksldjump"/>
                </a:rPr>
                <a:t>Εκπαίδευση, λήψη αποφάσεων και ρόλοι</a:t>
              </a:r>
              <a:endParaRPr lang="en-GB" sz="1400" dirty="0"/>
            </a:p>
            <a:p>
              <a:pPr marL="285750" lvl="0" indent="-285750">
                <a:buFont typeface="Arial" panose="020B0604020202020204" pitchFamily="34" charset="0"/>
                <a:buChar char="•"/>
              </a:pPr>
              <a:r>
                <a:rPr lang="el-GR" sz="1400" dirty="0">
                  <a:hlinkClick r:id="rId30" action="ppaction://hlinksldjump"/>
                </a:rPr>
                <a:t>Φροντίστε να συμμετέχουν και άλλοι, παρέχετε υποστήριξη</a:t>
              </a:r>
              <a:endParaRPr lang="en-GB" sz="1400" dirty="0"/>
            </a:p>
            <a:p>
              <a:pPr marL="285750" lvl="0" indent="-285750">
                <a:buFont typeface="Arial" panose="020B0604020202020204" pitchFamily="34" charset="0"/>
                <a:buChar char="•"/>
              </a:pPr>
              <a:r>
                <a:rPr lang="el-GR" sz="1400" dirty="0">
                  <a:hlinkClick r:id="rId31" action="ppaction://hlinksldjump"/>
                </a:rPr>
                <a:t>Προαγωγή της υγείας</a:t>
              </a:r>
              <a:endParaRPr lang="en-GB" sz="1400" dirty="0"/>
            </a:p>
          </p:txBody>
        </p:sp>
      </p:grpSp>
      <p:grpSp>
        <p:nvGrpSpPr>
          <p:cNvPr id="53" name="Group 52"/>
          <p:cNvGrpSpPr/>
          <p:nvPr/>
        </p:nvGrpSpPr>
        <p:grpSpPr>
          <a:xfrm>
            <a:off x="8333082" y="1177947"/>
            <a:ext cx="2706511" cy="472320"/>
            <a:chOff x="193322" y="3500306"/>
            <a:chExt cx="2706511" cy="472320"/>
          </a:xfrm>
          <a:solidFill>
            <a:schemeClr val="bg1">
              <a:lumMod val="95000"/>
            </a:schemeClr>
          </a:solidFill>
        </p:grpSpPr>
        <p:sp>
          <p:nvSpPr>
            <p:cNvPr id="54" name="Rounded Rectangle 53"/>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6" action="ppaction://hlinksldjump"/>
                </a:rPr>
                <a:t>Διορθωτικές ενέργειες</a:t>
              </a:r>
              <a:endParaRPr lang="en-GB" sz="1600" dirty="0"/>
            </a:p>
          </p:txBody>
        </p:sp>
      </p:grpSp>
      <p:grpSp>
        <p:nvGrpSpPr>
          <p:cNvPr id="56" name="Group 55"/>
          <p:cNvGrpSpPr/>
          <p:nvPr/>
        </p:nvGrpSpPr>
        <p:grpSpPr>
          <a:xfrm>
            <a:off x="8139759" y="3442244"/>
            <a:ext cx="3866445" cy="3169403"/>
            <a:chOff x="0" y="3736466"/>
            <a:chExt cx="3866445" cy="2772000"/>
          </a:xfrm>
          <a:solidFill>
            <a:schemeClr val="bg1"/>
          </a:solidFill>
        </p:grpSpPr>
        <p:sp>
          <p:nvSpPr>
            <p:cNvPr id="57" name="Rectangle 56"/>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2" action="ppaction://hlinksldjump"/>
                </a:rPr>
                <a:t>Ανάπτυξη ψυχικής ανθεκτικότητας</a:t>
              </a:r>
              <a:endParaRPr lang="en-GB" sz="1400" dirty="0"/>
            </a:p>
            <a:p>
              <a:pPr marL="285750" lvl="0" indent="-285750">
                <a:buFont typeface="Arial" panose="020B0604020202020204" pitchFamily="34" charset="0"/>
                <a:buChar char="•"/>
              </a:pPr>
              <a:r>
                <a:rPr lang="el-GR" sz="1400" dirty="0">
                  <a:hlinkClick r:id="rId7" action="ppaction://hlinksldjump"/>
                </a:rPr>
                <a:t>Η ψυχική υγεία είναι εξίσου σημαντική</a:t>
              </a:r>
              <a:endParaRPr lang="en-GB" sz="1400" dirty="0"/>
            </a:p>
            <a:p>
              <a:pPr marL="285750" lvl="0" indent="-285750">
                <a:buFont typeface="Arial" panose="020B0604020202020204" pitchFamily="34" charset="0"/>
                <a:buChar char="•"/>
              </a:pPr>
              <a:r>
                <a:rPr lang="el-GR" sz="1400" dirty="0">
                  <a:hlinkClick r:id="rId33" action="ppaction://hlinksldjump"/>
                </a:rPr>
                <a:t>Βελτίωση της υγείας και της ευημερίας/ευεξίας των εργαζομένων</a:t>
              </a:r>
              <a:endParaRPr lang="en-GB" sz="1400" dirty="0"/>
            </a:p>
            <a:p>
              <a:pPr marL="285750" lvl="0" indent="-285750">
                <a:buFont typeface="Arial" panose="020B0604020202020204" pitchFamily="34" charset="0"/>
                <a:buChar char="•"/>
              </a:pPr>
              <a:r>
                <a:rPr lang="el-GR" sz="1400" dirty="0">
                  <a:hlinkClick r:id="rId34" action="ppaction://hlinksldjump"/>
                </a:rPr>
                <a:t>Υγιεινή διατροφή</a:t>
              </a:r>
              <a:endParaRPr lang="en-GB" sz="1400" dirty="0"/>
            </a:p>
            <a:p>
              <a:pPr marL="285750" lvl="0" indent="-285750">
                <a:buFont typeface="Arial" panose="020B0604020202020204" pitchFamily="34" charset="0"/>
                <a:buChar char="•"/>
              </a:pPr>
              <a:r>
                <a:rPr lang="el-GR" sz="1400" dirty="0">
                  <a:hlinkClick r:id="rId35" action="ppaction://hlinksldjump"/>
                </a:rPr>
                <a:t>Σωματική άσκηση και συνετή κατανάλωση αλκοόλ</a:t>
              </a:r>
              <a:endParaRPr lang="en-GB" sz="1400" dirty="0"/>
            </a:p>
            <a:p>
              <a:pPr marL="285750" lvl="0" indent="-285750">
                <a:buFont typeface="Arial" panose="020B0604020202020204" pitchFamily="34" charset="0"/>
                <a:buChar char="•"/>
              </a:pPr>
              <a:r>
                <a:rPr lang="el-GR" sz="1400" dirty="0">
                  <a:hlinkClick r:id="rId36" action="ppaction://hlinksldjump"/>
                </a:rPr>
                <a:t>Διαλείμματα και χαλάρωση</a:t>
              </a:r>
              <a:endParaRPr lang="en-GB" sz="1400" dirty="0"/>
            </a:p>
            <a:p>
              <a:pPr marL="285750" lvl="0" indent="-285750">
                <a:buFont typeface="Arial" panose="020B0604020202020204" pitchFamily="34" charset="0"/>
                <a:buChar char="•"/>
              </a:pPr>
              <a:r>
                <a:rPr lang="el-GR" sz="1400" dirty="0">
                  <a:hlinkClick r:id="rId37" action="ppaction://hlinksldjump"/>
                </a:rPr>
                <a:t>Ανάπτυξη της ψυχικής ανθεκτικότητας των εργαζομένων μέσω της καλής διαχείρισης</a:t>
              </a:r>
              <a:endParaRPr lang="en-GB" sz="1400" kern="1200" dirty="0"/>
            </a:p>
          </p:txBody>
        </p:sp>
      </p:grpSp>
      <p:grpSp>
        <p:nvGrpSpPr>
          <p:cNvPr id="59" name="Group 58"/>
          <p:cNvGrpSpPr/>
          <p:nvPr/>
        </p:nvGrpSpPr>
        <p:grpSpPr>
          <a:xfrm>
            <a:off x="8392752" y="3154894"/>
            <a:ext cx="2706511" cy="472320"/>
            <a:chOff x="193322" y="3500306"/>
            <a:chExt cx="2706511" cy="472320"/>
          </a:xfrm>
          <a:solidFill>
            <a:schemeClr val="accent6">
              <a:lumMod val="75000"/>
            </a:schemeClr>
          </a:solidFill>
        </p:grpSpPr>
        <p:sp>
          <p:nvSpPr>
            <p:cNvPr id="60" name="Rounded Rectangle 59"/>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b="1" dirty="0">
                  <a:hlinkClick r:id="rId32" action="ppaction://hlinksldjump"/>
                </a:rPr>
                <a:t>Ανάπτυξη ψυχικής ανθεκτικότητας</a:t>
              </a:r>
              <a:endParaRPr lang="en-GB" sz="1600" b="1" dirty="0"/>
            </a:p>
          </p:txBody>
        </p:sp>
      </p:grpSp>
      <p:sp>
        <p:nvSpPr>
          <p:cNvPr id="64" name="Freeform 63"/>
          <p:cNvSpPr/>
          <p:nvPr/>
        </p:nvSpPr>
        <p:spPr>
          <a:xfrm>
            <a:off x="4373940" y="6478719"/>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8" action="ppaction://hlinksldjump"/>
              </a:rPr>
              <a:t>Επιστροφή</a:t>
            </a:r>
            <a:r>
              <a:rPr lang="en-GB" sz="1000" b="1" dirty="0">
                <a:hlinkClick r:id="rId8" action="ppaction://hlinksldjump"/>
              </a:rPr>
              <a:t> </a:t>
            </a:r>
            <a:r>
              <a:rPr lang="el-GR" sz="1000" b="1" dirty="0">
                <a:hlinkClick r:id="rId8" action="ppaction://hlinksldjump"/>
              </a:rPr>
              <a:t> στο </a:t>
            </a:r>
            <a:r>
              <a:rPr lang="en-GB" sz="1000" b="1" dirty="0">
                <a:hlinkClick r:id="rId8" action="ppaction://hlinksldjump"/>
              </a:rPr>
              <a:t>‘</a:t>
            </a:r>
            <a:r>
              <a:rPr lang="el-GR" sz="1000" b="1" dirty="0">
                <a:hlinkClick r:id="rId8" action="ppaction://hlinksldjump"/>
              </a:rPr>
              <a:t>τι μπορώ να κάνω</a:t>
            </a:r>
            <a:r>
              <a:rPr lang="en-GB" sz="1000" b="1" dirty="0">
                <a:hlinkClick r:id="rId8" action="ppaction://hlinksldjump"/>
              </a:rPr>
              <a:t>’</a:t>
            </a:r>
            <a:endParaRPr lang="en-GB" sz="1000" b="1" dirty="0"/>
          </a:p>
        </p:txBody>
      </p:sp>
    </p:spTree>
    <p:extLst>
      <p:ext uri="{BB962C8B-B14F-4D97-AF65-F5344CB8AC3E}">
        <p14:creationId xmlns="" xmlns:p14="http://schemas.microsoft.com/office/powerpoint/2010/main" val="3077859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Ανάπτυξη ψυχικής ανθεκτικότητας</a:t>
            </a:r>
            <a:endParaRPr lang="en-GB" dirty="0"/>
          </a:p>
        </p:txBody>
      </p:sp>
      <p:sp>
        <p:nvSpPr>
          <p:cNvPr id="3" name="Content Placeholder 2"/>
          <p:cNvSpPr>
            <a:spLocks noGrp="1"/>
          </p:cNvSpPr>
          <p:nvPr>
            <p:ph sz="half" idx="1"/>
          </p:nvPr>
        </p:nvSpPr>
        <p:spPr/>
        <p:txBody>
          <a:bodyPr/>
          <a:lstStyle/>
          <a:p>
            <a:r>
              <a:rPr lang="el-GR" dirty="0"/>
              <a:t>Είναι καλό να βοηθάτε τους εργαζομένους σας να βελτιώσουν την υγεία τους και να αναπτύξουν προσωπική ψυχική ανθεκτικότητα. Όπως δήλωσε ο Διευθυντής μιας μικρομεσαίας επιχείρησης (ΜΜΕ) στον </a:t>
            </a:r>
            <a:r>
              <a:rPr lang="el-GR" dirty="0" smtClean="0"/>
              <a:t>κλάδο των </a:t>
            </a:r>
            <a:r>
              <a:rPr lang="el-GR" dirty="0"/>
              <a:t>υπηρεσιών: «Λόγω του ότι είμαστε ΜΜΕ, είναι ζωτικής σημασίας για την επιτυχία μας να μπορεί το προσωπικό μας να εργάζεται στο έπακρο βέλτιστο των δυνατοτήτων του ανά πάσα στιγμή. Η υγεία, η ευεξία και η ψυχική ανθεκτικότητα του προσωπικού μας είναι επομένως ζωτικής σημασίας και για αυτό το λόγο βρίσκεται στην καρδιά της επιχειρηματικής μας στρατηγικής: λαμβάνουμε μέτρα, τα παρακολουθούμε και τα αναθεωρούμε τακτικά ως απαραίτητο στοιχείο της επιχείρησής μας».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196716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ψυχική υγεία είναι εξίσου σημαντική</a:t>
            </a:r>
            <a:endParaRPr lang="en-GB" dirty="0"/>
          </a:p>
        </p:txBody>
      </p:sp>
      <p:sp>
        <p:nvSpPr>
          <p:cNvPr id="3" name="Content Placeholder 2"/>
          <p:cNvSpPr>
            <a:spLocks noGrp="1"/>
          </p:cNvSpPr>
          <p:nvPr>
            <p:ph sz="half" idx="1"/>
          </p:nvPr>
        </p:nvSpPr>
        <p:spPr>
          <a:xfrm>
            <a:off x="600000" y="1116000"/>
            <a:ext cx="10080000" cy="5067086"/>
          </a:xfrm>
        </p:spPr>
        <p:txBody>
          <a:bodyPr>
            <a:normAutofit fontScale="92500" lnSpcReduction="20000"/>
          </a:bodyPr>
          <a:lstStyle/>
          <a:p>
            <a:r>
              <a:rPr lang="el-GR" dirty="0"/>
              <a:t>Εκτός από αυτές τις πιο περισσότερο σωματικές προσεγγίσεις για υγεία και ευεξία, ωφέλιμες μπορεί να είναι και οι προσπάθειες βελτίωσης της ψυχικής υγείας, μέσω ανάπτυξης της «ψυχικής ανθεκτικότητας». Δεν αποτελεί νομική υποχρέωση των εργοδοτών, αλλά μπορεί να είναι καλό για την επιχείρησή ή τον οργανισμό τους, ιδιαίτερα όταν οι εργοδότες αναγνωρίζουν ότι οι εργαζόμενοί τους αντιμετωπίζουν μεγάλες προκλήσεις στα πλαίσια της εργασίας τους. </a:t>
            </a:r>
          </a:p>
          <a:p>
            <a:r>
              <a:rPr lang="el-GR" dirty="0"/>
              <a:t>Ψυχική ανθεκτικότητα είναι η προσωπική ικανότητα αντιμετώπισης ανεπιθύμητων συμβάντων και επιστροφής στην κανονική ζωή, καθώς και η αποφασιστικότητα του ατόμου να ολοκληρώσει μια δραστηριότητα ακόμη και εν όψει σημαντικών πιέσεων για να κάνει κάτι άλλο ή να παραιτηθεί από την προσπάθεια. </a:t>
            </a:r>
          </a:p>
          <a:p>
            <a:r>
              <a:rPr lang="el-GR" dirty="0"/>
              <a:t>Εκείνοι που έχουν υψηλά επίπεδα ψυχικής ανθεκτικότητας λέγεται συχνά ότι έχουν τις εξής ιδιότητες: αυτοπεποίθηση, προσωπικό όραμα, ευελιξία, καλή διαχείριση χρόνου / καλή οργάνωση, ικανότητα επίλυσης προβλημάτων, καλό έλεγχο των συναισθημάτων τους, καλές σχέσεις, θετική προσέγγιση στην αλλαγή. Πολλές από αυτές τις ιδιότητες μπορεί να θεωρηθούν ως τα αντίθετα εκείνων των παραγόντων που προκαλούν το εργασιακό άγχος ή συμβάλλουν σε αυτό. Επομένως, βοηθώντας τους εργαζομένους να αναπτύξουν προσωπική ψυχική ανθεκτικότητα τους βοηθάτε να αντεπεξέλθουν καλύτερα σε αυτές τις προκλήσεις. Όπως και με το γενικότερο θέμα της προαγωγής της υγείας (που μερικές φορές ονομάζεται «βελτίωση υγείας»). Αυτό είναι πέρα από τις νομικές υποχρεώσεις των εργοδοτών, όπως είναι και το γενικότερο θέμα της προαγωγής της υγείας (που μερικές φορές ονομάζεται «βελτίωση υγείας»), ωστόσο μπορεί να συμβάλλει θετικά στη διαμόρφωση ενός περισσότερο αποτελεσματικού και αποδοτικού εργατικού δυναμικού. </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193064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Βελτίωση της υγείας και της ευημερίας/ευεξίας των εργαζομένων</a:t>
            </a:r>
            <a:endParaRPr lang="en-GB" dirty="0"/>
          </a:p>
        </p:txBody>
      </p:sp>
      <p:sp>
        <p:nvSpPr>
          <p:cNvPr id="3" name="Content Placeholder 2"/>
          <p:cNvSpPr>
            <a:spLocks noGrp="1"/>
          </p:cNvSpPr>
          <p:nvPr>
            <p:ph sz="half" idx="1"/>
          </p:nvPr>
        </p:nvSpPr>
        <p:spPr/>
        <p:txBody>
          <a:bodyPr/>
          <a:lstStyle/>
          <a:p>
            <a:r>
              <a:rPr lang="el-GR" dirty="0"/>
              <a:t>Η σωματική και η ψυχική μας υγεία περνούν διάφορες διακυμάνσεις κατά τη διάρκεια της ζωής μας.  Εάν οι εργαζόμενοι έχουν καλή ψυχική υγεία, είναι σε καλύτερη θέση:</a:t>
            </a:r>
          </a:p>
          <a:p>
            <a:pPr lvl="1"/>
            <a:r>
              <a:rPr lang="en-GB" dirty="0" err="1"/>
              <a:t>Να</a:t>
            </a:r>
            <a:r>
              <a:rPr lang="en-GB" dirty="0"/>
              <a:t> </a:t>
            </a:r>
            <a:r>
              <a:rPr lang="en-GB" dirty="0" err="1"/>
              <a:t>μαθαίνουν</a:t>
            </a:r>
            <a:r>
              <a:rPr lang="en-GB" dirty="0"/>
              <a:t> </a:t>
            </a:r>
            <a:r>
              <a:rPr lang="en-GB" dirty="0" err="1"/>
              <a:t>νέα</a:t>
            </a:r>
            <a:r>
              <a:rPr lang="en-GB" dirty="0"/>
              <a:t> </a:t>
            </a:r>
            <a:r>
              <a:rPr lang="en-GB" dirty="0" err="1"/>
              <a:t>πράγματα</a:t>
            </a:r>
            <a:endParaRPr lang="el-GR" dirty="0"/>
          </a:p>
          <a:p>
            <a:pPr lvl="1"/>
            <a:r>
              <a:rPr lang="el-GR" dirty="0"/>
              <a:t>Να αναπτύσσουν και να διατηρούν καλές σχέσεις αλλά και να βάζουν τέλος στις κακές σχέσεις</a:t>
            </a:r>
          </a:p>
          <a:p>
            <a:pPr lvl="1"/>
            <a:r>
              <a:rPr lang="en-GB" dirty="0" err="1"/>
              <a:t>Να</a:t>
            </a:r>
            <a:r>
              <a:rPr lang="en-GB" dirty="0"/>
              <a:t> </a:t>
            </a:r>
            <a:r>
              <a:rPr lang="en-GB" dirty="0" err="1"/>
              <a:t>αντιμετωπίζουν</a:t>
            </a:r>
            <a:r>
              <a:rPr lang="en-GB" dirty="0"/>
              <a:t> </a:t>
            </a:r>
            <a:r>
              <a:rPr lang="en-GB" dirty="0" err="1"/>
              <a:t>οποιεσδήποτε</a:t>
            </a:r>
            <a:r>
              <a:rPr lang="en-GB" dirty="0"/>
              <a:t> </a:t>
            </a:r>
            <a:r>
              <a:rPr lang="en-GB" dirty="0" err="1"/>
              <a:t>αλλαγές</a:t>
            </a:r>
            <a:endParaRPr lang="el-GR" dirty="0"/>
          </a:p>
          <a:p>
            <a:pPr lvl="1"/>
            <a:r>
              <a:rPr lang="el-GR" dirty="0"/>
              <a:t>Να διαχειρίζονται τα συναισθήματά τους. </a:t>
            </a:r>
          </a:p>
          <a:p>
            <a:r>
              <a:rPr lang="el-GR" dirty="0"/>
              <a:t>Κατά τη διάρκεια περιόδων υψηλής πίεσης οι εργαζόμενοι μπορούν να ανταπεξέρχονται καλύτερα εάν έχουν καλού επιπέδου σωματική και ψυχική υγεία. Μπορείτε να βοηθήσετε τους εργαζομένους ενθαρρύνοντάς τους να υιοθετήσουν έναν υγιή τρόπο ζωής και να κάνουν συνετές επιλογές. Ακολουθούν τέσσερις τομείς που μπορείτε να επηρεάσετε μέσω ανάλογων ρυθμίσεων στο χώρο εργασίας:</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555342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Υγιεινή διατροφή</a:t>
            </a:r>
            <a:endParaRPr lang="en-GB" noProof="0" dirty="0"/>
          </a:p>
        </p:txBody>
      </p:sp>
      <p:sp>
        <p:nvSpPr>
          <p:cNvPr id="3" name="Content Placeholder 2"/>
          <p:cNvSpPr>
            <a:spLocks noGrp="1"/>
          </p:cNvSpPr>
          <p:nvPr>
            <p:ph sz="half" idx="1"/>
          </p:nvPr>
        </p:nvSpPr>
        <p:spPr/>
        <p:txBody>
          <a:bodyPr>
            <a:normAutofit/>
          </a:bodyPr>
          <a:lstStyle/>
          <a:p>
            <a:pPr lvl="0">
              <a:buNone/>
            </a:pPr>
            <a:r>
              <a:rPr lang="el-GR" dirty="0"/>
              <a:t>	Μια ισορροπημένη διατροφή είναι ιδιαίτερα σημαντικός παράγοντας και βοηθά στην καταπολέμηση ασθενειών όπως οι καρδιακές παθήσεις, διάφορα είδη καρκίνου και ο διαβήτης. Είναι επίσης εξίσου σημαντικό για την ψυχική υγεία αν μπορείτε:</a:t>
            </a:r>
          </a:p>
          <a:p>
            <a:pPr lvl="0"/>
            <a:r>
              <a:rPr lang="el-GR" dirty="0"/>
              <a:t>Να ενθαρρύνετε τους εργαζομένους να φροντίζουν να διατηρείται σταθερό το επίπεδο ζάχαρης στο αίμα τους κάνοντας τακτικά διαλείμματα και αποφεύγοντας την παράλειψη γευμάτων. Αυτό βοηθά και στην καλύτερη απόδοσή τους. </a:t>
            </a:r>
          </a:p>
          <a:p>
            <a:pPr lvl="0"/>
            <a:r>
              <a:rPr lang="el-GR" dirty="0"/>
              <a:t>Να ενθαρρύνετε τους εργαζομένους να επιλέγουν συνετά τι τρώνε, αυξάνοντας την ευαισθητοποίησή τους σχετικά με το θέμα διατροφής και παρέχοντας τη δυνατότητα υγιούς διατροφής στην εργασία (για όσες περιπτώσεις αυτό ισχύει).</a:t>
            </a:r>
          </a:p>
          <a:p>
            <a:pPr lvl="0"/>
            <a:r>
              <a:rPr lang="el-GR" dirty="0"/>
              <a:t>Να φροντίζετε ώστε να υπάρχει άφθονο, φρέσκο πόσιμο νερό. Να προσφέρετε ροφήματα χωρίς καφεΐνη αντί για τσάι, καφέ και αναψυκτικά, εάν αυτό είναι δυνατό, γιατί η πολλή καφεΐνη μπορεί να προκαλέσει ανησυχία, νευρικότητα και κατάθλιψη. </a:t>
            </a:r>
          </a:p>
          <a:p>
            <a:r>
              <a:rPr lang="el-GR" dirty="0"/>
              <a:t>Κατά τη διάρκεια συνεδριάσεων, προσφέρετε φρέσκα φρούτα, αντί για μπισκότα, στους εργαζομένους. </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 </a:t>
            </a:r>
            <a:r>
              <a:rPr lang="en-GB" sz="1000" b="1" dirty="0">
                <a:hlinkClick r:id="rId3" action="ppaction://hlinksldjump"/>
              </a:rPr>
              <a:t> ‘</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4081051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Σωματική άσκηση και συνετή κατανάλωση αλκοόλ </a:t>
            </a:r>
            <a:endParaRPr lang="en-GB" noProof="0" dirty="0"/>
          </a:p>
        </p:txBody>
      </p:sp>
      <p:sp>
        <p:nvSpPr>
          <p:cNvPr id="3" name="Content Placeholder 2"/>
          <p:cNvSpPr>
            <a:spLocks noGrp="1"/>
          </p:cNvSpPr>
          <p:nvPr>
            <p:ph sz="half" idx="1"/>
          </p:nvPr>
        </p:nvSpPr>
        <p:spPr>
          <a:xfrm>
            <a:off x="600000" y="1115999"/>
            <a:ext cx="10080000" cy="5052571"/>
          </a:xfrm>
        </p:spPr>
        <p:txBody>
          <a:bodyPr>
            <a:normAutofit fontScale="92500" lnSpcReduction="20000"/>
          </a:bodyPr>
          <a:lstStyle/>
          <a:p>
            <a:r>
              <a:rPr lang="el-GR" dirty="0"/>
              <a:t>Σωματική άσκηση</a:t>
            </a:r>
          </a:p>
          <a:p>
            <a:pPr lvl="1"/>
            <a:r>
              <a:rPr lang="el-GR" dirty="0"/>
              <a:t>Η σωματική άσκηση είναι πάρα πολύ σημαντική για την καλή σωματική και ψυχική υγεία. Οι εργαζόμενοι που είναι υπό μεγάλη πίεση μπορεί να μη γυμνάζονται όσο συνήθως, επειδή έχουν πολλή δουλειά ή δεν έχουν ώρα ή ενέργεια. Τότε είναι όμως που χρειάζονται τη σωματική άσκηση περισσότερο, προκειμένου να αντεπεξέλθουν στις πιέσεις που αντιμετωπίζουν. Ενθαρρύνετε τους εργαζομένους να γυμνάζονται τακτικά, αυξάνοντας την ευαισθητοποίησή τους σχετικά με τη σημασία της σωματικής άσκησης. Σκεφτείτε το ενδεχόμενο οργάνωσης κάποιας ομάδας πεζοπορίας ή τζόκινγκ την ώρα του διαλείμματος για το μεσημεριανό γεύμα, συμμετοχής της ομάδας της εταιρείας σας σε αγώνες δρόμου για φιλανθρωπικούς σκοπούς, προώθησης αθλητικών παιχνιδιών ή διάθεσης χώρου φύλαξης για τα ποδήλατα των εργαζομένων σας.</a:t>
            </a:r>
          </a:p>
          <a:p>
            <a:r>
              <a:rPr lang="el-GR" dirty="0"/>
              <a:t>Συνετή κατανάλωση αλκοόλ</a:t>
            </a:r>
          </a:p>
          <a:p>
            <a:pPr lvl="1"/>
            <a:r>
              <a:rPr lang="el-GR" dirty="0"/>
              <a:t>Η υπερβολική κατανάλωση αλκοόλ μπορεί να έχει επιπτώσεις στη σωματική και ψυχική υγεία. Δυσκολεύει επίσης τη διατήρηση ενός υγιούς σωματικού βάρους. Κάποιο άτομο που βιώνει υψηλά επίπεδα πίεσης ίσως καταναλώνει αλκοόλ προκειμένου να αντιμετωπίσει την πίεση, δεδομένου ότι αρχικά το αλκοόλ μπορεί να επιφέρει χαλάρωση. Όμως το αλκοόλ είναι κατασταλτική ουσία και μπορεί να μειώσει την ικανότητα συγκέντρωσης ή ύπνου, ή να αυξήσει τον εκνευρισμό επιδεινώνοντας έτσι την κατάσταση. </a:t>
            </a:r>
          </a:p>
          <a:p>
            <a:pPr lvl="1"/>
            <a:r>
              <a:rPr lang="el-GR" dirty="0"/>
              <a:t>Είναι σημαντικό να ενθαρρύνετε μια συνετή προσέγγιση στην κατανάλωση αλκοόλ. Αυτό μπορείτε να το κάνετε αυξάνοντας την ευαισθητοποίηση σχετικά με τη σημασία της συνετής κατανάλωσης αλκοόλ με την παροχή φυλλαδίων, μιλώντας στους εργαζομένους σας ή εξετάζοντας το ενδεχόμενο ενημερωτικών παρουσιάσεων στην επιχείρησή ή τον οργανισμό σας. </a:t>
            </a:r>
          </a:p>
          <a:p>
            <a:pPr lvl="1"/>
            <a:r>
              <a:rPr lang="el-GR" dirty="0"/>
              <a:t>Το κάπνισμα και η χρήση ναρκωτικών είναι άλλα μέσα που μερικά άτομα χρησιμοποιούν για να αντεπεξέλθουν στην πίεση στην εργασία και τα οποία θα πρέπει να αποθαρρύνετε. </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3371006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105626" y="457053"/>
            <a:ext cx="3866445" cy="2228090"/>
            <a:chOff x="0" y="3736466"/>
            <a:chExt cx="3866445" cy="2772000"/>
          </a:xfrm>
        </p:grpSpPr>
        <p:sp>
          <p:nvSpPr>
            <p:cNvPr id="17" name="Rectangle 16"/>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defTabSz="711200">
                <a:lnSpc>
                  <a:spcPct val="90000"/>
                </a:lnSpc>
                <a:spcBef>
                  <a:spcPct val="0"/>
                </a:spcBef>
                <a:spcAft>
                  <a:spcPct val="15000"/>
                </a:spcAft>
                <a:buChar char="••"/>
              </a:pPr>
              <a:endParaRPr lang="en-GB" sz="500" b="1" dirty="0"/>
            </a:p>
            <a:p>
              <a:pPr marL="171450" lvl="1" indent="-171450" defTabSz="711200">
                <a:lnSpc>
                  <a:spcPct val="90000"/>
                </a:lnSpc>
                <a:spcBef>
                  <a:spcPct val="0"/>
                </a:spcBef>
                <a:spcAft>
                  <a:spcPct val="15000"/>
                </a:spcAft>
                <a:buChar char="••"/>
              </a:pPr>
              <a:r>
                <a:rPr lang="el-GR" sz="1400" b="1" dirty="0">
                  <a:hlinkClick r:id="rId2" action="ppaction://hlinksldjump"/>
                </a:rPr>
                <a:t>Αύξηση της ευαισθητοποίησης</a:t>
              </a:r>
              <a:endParaRPr lang="en-GB" sz="1400" b="1" dirty="0"/>
            </a:p>
            <a:p>
              <a:pPr marL="171450" lvl="1" indent="-171450" defTabSz="711200">
                <a:lnSpc>
                  <a:spcPct val="90000"/>
                </a:lnSpc>
                <a:spcBef>
                  <a:spcPct val="0"/>
                </a:spcBef>
                <a:spcAft>
                  <a:spcPct val="15000"/>
                </a:spcAft>
                <a:buChar char="••"/>
              </a:pPr>
              <a:r>
                <a:rPr lang="el-GR" sz="1400" b="1" dirty="0">
                  <a:hlinkClick r:id="rId3" action="ppaction://hlinksldjump"/>
                </a:rPr>
                <a:t>Διαχείριση κινδύνων</a:t>
              </a:r>
              <a:r>
                <a:rPr lang="en-GB" sz="1400" b="1" dirty="0">
                  <a:hlinkClick r:id="rId3" action="ppaction://hlinksldjump"/>
                </a:rPr>
                <a:t>: </a:t>
              </a:r>
              <a:r>
                <a:rPr lang="el-GR" sz="1400" b="1" dirty="0">
                  <a:hlinkClick r:id="rId3" action="ppaction://hlinksldjump"/>
                </a:rPr>
                <a:t>Αξιολόγηση</a:t>
              </a:r>
              <a:endParaRPr lang="en-GB" sz="1400" b="1" dirty="0"/>
            </a:p>
            <a:p>
              <a:pPr marL="171450" lvl="1" indent="-171450" defTabSz="711200">
                <a:lnSpc>
                  <a:spcPct val="90000"/>
                </a:lnSpc>
                <a:spcBef>
                  <a:spcPct val="0"/>
                </a:spcBef>
                <a:spcAft>
                  <a:spcPct val="15000"/>
                </a:spcAft>
                <a:buChar char="••"/>
              </a:pPr>
              <a:r>
                <a:rPr lang="el-GR" sz="1400" b="1" dirty="0">
                  <a:hlinkClick r:id="rId4" action="ppaction://hlinksldjump"/>
                </a:rPr>
                <a:t>Διαχείριση κινδύνων</a:t>
              </a:r>
              <a:r>
                <a:rPr lang="en-GB" sz="1400" b="1" dirty="0">
                  <a:hlinkClick r:id="rId4" action="ppaction://hlinksldjump"/>
                </a:rPr>
                <a:t>: </a:t>
              </a:r>
              <a:r>
                <a:rPr lang="el-GR" sz="1400" b="1" dirty="0">
                  <a:hlinkClick r:id="rId4" action="ppaction://hlinksldjump"/>
                </a:rPr>
                <a:t>Ανάληψη Δράσης</a:t>
              </a:r>
              <a:endParaRPr lang="en-GB" sz="1400" b="1" dirty="0"/>
            </a:p>
            <a:p>
              <a:pPr marL="171450" lvl="1" indent="-171450" defTabSz="711200">
                <a:lnSpc>
                  <a:spcPct val="90000"/>
                </a:lnSpc>
                <a:spcBef>
                  <a:spcPct val="0"/>
                </a:spcBef>
                <a:spcAft>
                  <a:spcPct val="15000"/>
                </a:spcAft>
                <a:buChar char="••"/>
              </a:pPr>
              <a:r>
                <a:rPr lang="el-GR" sz="1400" b="1" dirty="0">
                  <a:hlinkClick r:id="rId5" action="ppaction://hlinksldjump"/>
                </a:rPr>
                <a:t>Προληπτικές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6" action="ppaction://hlinksldjump"/>
                </a:rPr>
                <a:t>Διορθωτικές Ενέργειες</a:t>
              </a:r>
              <a:endParaRPr lang="en-GB" sz="1400" b="1" dirty="0"/>
            </a:p>
            <a:p>
              <a:pPr marL="171450" lvl="1" indent="-171450" defTabSz="711200">
                <a:lnSpc>
                  <a:spcPct val="90000"/>
                </a:lnSpc>
                <a:spcBef>
                  <a:spcPct val="0"/>
                </a:spcBef>
                <a:spcAft>
                  <a:spcPct val="15000"/>
                </a:spcAft>
                <a:buChar char="••"/>
              </a:pPr>
              <a:r>
                <a:rPr lang="el-GR" sz="1400" b="1" dirty="0">
                  <a:hlinkClick r:id="rId7" action="ppaction://hlinksldjump"/>
                </a:rPr>
                <a:t>Ανάπτυξη ψυχικής ανθεκτικότητας</a:t>
              </a:r>
              <a:endParaRPr lang="en-GB" sz="1400" b="1" kern="1200" dirty="0"/>
            </a:p>
          </p:txBody>
        </p:sp>
      </p:grpSp>
      <p:grpSp>
        <p:nvGrpSpPr>
          <p:cNvPr id="19" name="Group 18"/>
          <p:cNvGrpSpPr/>
          <p:nvPr/>
        </p:nvGrpSpPr>
        <p:grpSpPr>
          <a:xfrm>
            <a:off x="4298948" y="0"/>
            <a:ext cx="2888236" cy="769257"/>
            <a:chOff x="193322" y="3500306"/>
            <a:chExt cx="2706511" cy="472320"/>
          </a:xfrm>
        </p:grpSpPr>
        <p:sp>
          <p:nvSpPr>
            <p:cNvPr id="20" name="Rounded Rectangle 19"/>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6"/>
            <p:cNvSpPr txBox="1"/>
            <p:nvPr/>
          </p:nvSpPr>
          <p:spPr>
            <a:xfrm>
              <a:off x="216379" y="3512354"/>
              <a:ext cx="2660397" cy="449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lvl="0" algn="l" defTabSz="711200">
                <a:lnSpc>
                  <a:spcPct val="90000"/>
                </a:lnSpc>
                <a:spcBef>
                  <a:spcPct val="0"/>
                </a:spcBef>
                <a:spcAft>
                  <a:spcPct val="35000"/>
                </a:spcAft>
              </a:pPr>
              <a:r>
                <a:rPr lang="el-GR" sz="2400" b="1" dirty="0">
                  <a:hlinkClick r:id="rId8" action="ppaction://hlinksldjump"/>
                </a:rPr>
                <a:t>Τ</a:t>
              </a:r>
              <a:r>
                <a:rPr lang="el-GR" sz="2400" b="1" kern="1200" dirty="0">
                  <a:hlinkClick r:id="rId8" action="ppaction://hlinksldjump"/>
                </a:rPr>
                <a:t>ι μπορώ </a:t>
              </a:r>
              <a:br>
                <a:rPr lang="el-GR" sz="2400" b="1" kern="1200" dirty="0">
                  <a:hlinkClick r:id="rId8" action="ppaction://hlinksldjump"/>
                </a:rPr>
              </a:br>
              <a:r>
                <a:rPr lang="el-GR" sz="2400" b="1" kern="1200" dirty="0">
                  <a:hlinkClick r:id="rId8" action="ppaction://hlinksldjump"/>
                </a:rPr>
                <a:t>να κάνω</a:t>
              </a:r>
              <a:endParaRPr lang="en-GB" sz="2400" b="1" kern="1200" dirty="0"/>
            </a:p>
          </p:txBody>
        </p:sp>
      </p:grpSp>
      <p:grpSp>
        <p:nvGrpSpPr>
          <p:cNvPr id="22" name="Group 21"/>
          <p:cNvGrpSpPr/>
          <p:nvPr/>
        </p:nvGrpSpPr>
        <p:grpSpPr>
          <a:xfrm>
            <a:off x="98978" y="1437803"/>
            <a:ext cx="3866445" cy="1634236"/>
            <a:chOff x="0" y="3736466"/>
            <a:chExt cx="3866445" cy="2772000"/>
          </a:xfrm>
        </p:grpSpPr>
        <p:sp>
          <p:nvSpPr>
            <p:cNvPr id="23" name="Rectangle 22"/>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TextBox 23"/>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9" action="ppaction://hlinksldjump"/>
                </a:rPr>
                <a:t>Διασφάλιση κοινής κατανόησης από όλους</a:t>
              </a:r>
              <a:endParaRPr lang="en-GB" sz="1400" dirty="0"/>
            </a:p>
            <a:p>
              <a:pPr marL="285750" lvl="0" indent="-285750">
                <a:buFont typeface="Arial" panose="020B0604020202020204" pitchFamily="34" charset="0"/>
                <a:buChar char="•"/>
              </a:pPr>
              <a:r>
                <a:rPr lang="el-GR" sz="1400" dirty="0">
                  <a:hlinkClick r:id="rId10" action="ppaction://hlinksldjump"/>
                </a:rPr>
                <a:t>Μετάδοση του μηνύματος</a:t>
              </a:r>
              <a:endParaRPr lang="en-GB" sz="1400" dirty="0"/>
            </a:p>
            <a:p>
              <a:pPr marL="285750" lvl="0" indent="-285750">
                <a:buFont typeface="Arial" panose="020B0604020202020204" pitchFamily="34" charset="0"/>
                <a:buChar char="•"/>
              </a:pPr>
              <a:r>
                <a:rPr lang="el-GR" sz="1400" dirty="0">
                  <a:hlinkClick r:id="rId11" action="ppaction://hlinksldjump"/>
                </a:rPr>
                <a:t>Εξασφάλιση δέσμευσης</a:t>
              </a:r>
              <a:endParaRPr lang="en-GB" sz="1400" dirty="0">
                <a:hlinkClick r:id="rId10" action="ppaction://hlinksldjump"/>
              </a:endParaRPr>
            </a:p>
            <a:p>
              <a:pPr marL="285750" lvl="0" indent="-285750">
                <a:buFont typeface="Arial" panose="020B0604020202020204" pitchFamily="34" charset="0"/>
                <a:buChar char="•"/>
              </a:pPr>
              <a:r>
                <a:rPr lang="el-GR" sz="1400" dirty="0">
                  <a:hlinkClick r:id="rId12" action="ppaction://hlinksldjump"/>
                </a:rPr>
                <a:t>Ανάπτυξη πολιτικής για το άγχος και σχετική ενημέρωση εργαζομένων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25" name="Group 24"/>
          <p:cNvGrpSpPr/>
          <p:nvPr/>
        </p:nvGrpSpPr>
        <p:grpSpPr>
          <a:xfrm>
            <a:off x="292300" y="1201643"/>
            <a:ext cx="2706511" cy="472320"/>
            <a:chOff x="193322" y="3500306"/>
            <a:chExt cx="2706511" cy="472320"/>
          </a:xfrm>
        </p:grpSpPr>
        <p:sp>
          <p:nvSpPr>
            <p:cNvPr id="26" name="Rounded Rectangle 25"/>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ounded Rectangle 6"/>
            <p:cNvSpPr txBox="1"/>
            <p:nvPr/>
          </p:nvSpPr>
          <p:spPr>
            <a:xfrm>
              <a:off x="216379" y="3523363"/>
              <a:ext cx="266039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200" b="1" dirty="0">
                  <a:hlinkClick r:id="rId13" action="ppaction://hlinksldjump"/>
                </a:rPr>
                <a:t>Αύξηση της ευαισθητοποίησης</a:t>
              </a:r>
              <a:endParaRPr lang="en-GB" sz="1200" b="1" dirty="0"/>
            </a:p>
          </p:txBody>
        </p:sp>
      </p:grpSp>
      <p:grpSp>
        <p:nvGrpSpPr>
          <p:cNvPr id="32" name="Group 31"/>
          <p:cNvGrpSpPr/>
          <p:nvPr/>
        </p:nvGrpSpPr>
        <p:grpSpPr>
          <a:xfrm>
            <a:off x="111058" y="3601822"/>
            <a:ext cx="3866445" cy="1634236"/>
            <a:chOff x="0" y="3736466"/>
            <a:chExt cx="3866445" cy="2772000"/>
          </a:xfrm>
          <a:solidFill>
            <a:schemeClr val="bg1">
              <a:lumMod val="95000"/>
            </a:schemeClr>
          </a:solidFill>
        </p:grpSpPr>
        <p:sp>
          <p:nvSpPr>
            <p:cNvPr id="33" name="Rectangle 32"/>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 action="ppaction://hlinksldjump"/>
                </a:rPr>
                <a:t>Διαχείριση κινδύνων</a:t>
              </a:r>
              <a:endParaRPr lang="en-GB" sz="1400" dirty="0"/>
            </a:p>
            <a:p>
              <a:pPr marL="285750" indent="-285750">
                <a:buFont typeface="Arial" panose="020B0604020202020204" pitchFamily="34" charset="0"/>
                <a:buChar char="•"/>
              </a:pPr>
              <a:r>
                <a:rPr lang="el-GR" sz="1400" dirty="0">
                  <a:hlinkClick r:id="rId14" action="ppaction://hlinksldjump"/>
                </a:rPr>
                <a:t>Μη φοβάστε την αλλαγή</a:t>
              </a:r>
              <a:endParaRPr lang="en-GB" sz="1400" dirty="0"/>
            </a:p>
            <a:p>
              <a:pPr marL="285750" indent="-285750">
                <a:buFont typeface="Arial" panose="020B0604020202020204" pitchFamily="34" charset="0"/>
                <a:buChar char="•"/>
              </a:pPr>
              <a:r>
                <a:rPr lang="el-GR" sz="1400" dirty="0">
                  <a:hlinkClick r:id="rId15" action="ppaction://hlinksldjump"/>
                </a:rPr>
                <a:t>Εκτίμηση κινδύνου</a:t>
              </a:r>
              <a:endParaRPr lang="en-GB" sz="1400" dirty="0"/>
            </a:p>
            <a:p>
              <a:pPr marL="285750" indent="-285750">
                <a:buFont typeface="Arial" panose="020B0604020202020204" pitchFamily="34" charset="0"/>
                <a:buChar char="•"/>
              </a:pPr>
              <a:r>
                <a:rPr lang="el-GR" sz="1400" dirty="0">
                  <a:hlinkClick r:id="rId16" action="ppaction://hlinksldjump"/>
                </a:rPr>
                <a:t>Προσέξτε ιδιαίτερα εκείνους που διατρέχουν τον μεγαλύτερο κίνδυνο</a:t>
              </a:r>
              <a:endParaRPr lang="en-GB" sz="1400" dirty="0"/>
            </a:p>
            <a:p>
              <a:pPr marL="285750" indent="-285750">
                <a:buFont typeface="Arial" panose="020B0604020202020204" pitchFamily="34" charset="0"/>
                <a:buChar char="•"/>
              </a:pPr>
              <a:r>
                <a:rPr lang="el-GR" sz="1400" dirty="0">
                  <a:hlinkClick r:id="rId17" action="ppaction://hlinksldjump"/>
                </a:rPr>
                <a:t>Τεκμηρίωση κινδύνων</a:t>
              </a:r>
              <a:endParaRPr lang="en-GB" sz="1400" dirty="0"/>
            </a:p>
            <a:p>
              <a:pPr marL="171450" lvl="1" indent="-171450" algn="l" defTabSz="711200">
                <a:lnSpc>
                  <a:spcPct val="90000"/>
                </a:lnSpc>
                <a:spcBef>
                  <a:spcPct val="0"/>
                </a:spcBef>
                <a:spcAft>
                  <a:spcPct val="15000"/>
                </a:spcAft>
                <a:buChar char="••"/>
              </a:pPr>
              <a:endParaRPr lang="en-GB" sz="1600" kern="1200" dirty="0"/>
            </a:p>
          </p:txBody>
        </p:sp>
      </p:grpSp>
      <p:grpSp>
        <p:nvGrpSpPr>
          <p:cNvPr id="35" name="Group 34"/>
          <p:cNvGrpSpPr/>
          <p:nvPr/>
        </p:nvGrpSpPr>
        <p:grpSpPr>
          <a:xfrm>
            <a:off x="304380" y="3365662"/>
            <a:ext cx="2706511" cy="472320"/>
            <a:chOff x="193322" y="3500306"/>
            <a:chExt cx="2706511" cy="472320"/>
          </a:xfrm>
          <a:solidFill>
            <a:schemeClr val="bg1">
              <a:lumMod val="95000"/>
            </a:schemeClr>
          </a:solidFill>
        </p:grpSpPr>
        <p:sp>
          <p:nvSpPr>
            <p:cNvPr id="36" name="Rounded Rectangle 35"/>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3" action="ppaction://hlinksldjump"/>
                </a:rPr>
                <a:t>Αξιολόγηση</a:t>
              </a:r>
              <a:r>
                <a:rPr lang="en-GB" sz="1600" dirty="0"/>
                <a:t> </a:t>
              </a:r>
            </a:p>
          </p:txBody>
        </p:sp>
      </p:grpSp>
      <p:grpSp>
        <p:nvGrpSpPr>
          <p:cNvPr id="38" name="Group 37"/>
          <p:cNvGrpSpPr/>
          <p:nvPr/>
        </p:nvGrpSpPr>
        <p:grpSpPr>
          <a:xfrm>
            <a:off x="111058" y="5570492"/>
            <a:ext cx="3866445" cy="1018077"/>
            <a:chOff x="0" y="3736466"/>
            <a:chExt cx="3866445" cy="2772000"/>
          </a:xfrm>
          <a:solidFill>
            <a:schemeClr val="bg1">
              <a:lumMod val="95000"/>
            </a:schemeClr>
          </a:solidFill>
        </p:grpSpPr>
        <p:sp>
          <p:nvSpPr>
            <p:cNvPr id="39" name="Rectangle 38"/>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TextBox 39"/>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18" action="ppaction://hlinksldjump"/>
                </a:rPr>
                <a:t>Συζήτηση για πιθανές ενέργειες</a:t>
              </a:r>
              <a:endParaRPr lang="en-GB" sz="1400" dirty="0"/>
            </a:p>
            <a:p>
              <a:pPr marL="285750" lvl="0" indent="-285750">
                <a:buFont typeface="Arial" panose="020B0604020202020204" pitchFamily="34" charset="0"/>
                <a:buChar char="•"/>
              </a:pPr>
              <a:r>
                <a:rPr lang="el-GR" sz="1400" dirty="0">
                  <a:hlinkClick r:id="rId19" action="ppaction://hlinksldjump"/>
                </a:rPr>
                <a:t>Προετοιμασία για δράση</a:t>
              </a:r>
              <a:endParaRPr lang="en-GB" sz="1400" kern="1200" dirty="0"/>
            </a:p>
          </p:txBody>
        </p:sp>
      </p:grpSp>
      <p:grpSp>
        <p:nvGrpSpPr>
          <p:cNvPr id="41" name="Group 40"/>
          <p:cNvGrpSpPr/>
          <p:nvPr/>
        </p:nvGrpSpPr>
        <p:grpSpPr>
          <a:xfrm>
            <a:off x="304380" y="5334332"/>
            <a:ext cx="2706511" cy="472320"/>
            <a:chOff x="193322" y="3500306"/>
            <a:chExt cx="2706511" cy="472320"/>
          </a:xfrm>
          <a:solidFill>
            <a:schemeClr val="bg1">
              <a:lumMod val="95000"/>
            </a:schemeClr>
          </a:solidFill>
        </p:grpSpPr>
        <p:sp>
          <p:nvSpPr>
            <p:cNvPr id="42" name="Rounded Rectangle 41"/>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3"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4" action="ppaction://hlinksldjump"/>
                </a:rPr>
                <a:t>Ανάληψη δράσης</a:t>
              </a:r>
              <a:endParaRPr lang="en-GB" sz="1600" dirty="0"/>
            </a:p>
          </p:txBody>
        </p:sp>
      </p:grpSp>
      <p:grpSp>
        <p:nvGrpSpPr>
          <p:cNvPr id="44" name="Group 43"/>
          <p:cNvGrpSpPr/>
          <p:nvPr/>
        </p:nvGrpSpPr>
        <p:grpSpPr>
          <a:xfrm>
            <a:off x="4141813" y="3501284"/>
            <a:ext cx="3866445" cy="2275398"/>
            <a:chOff x="0" y="3736466"/>
            <a:chExt cx="3866445" cy="2772000"/>
          </a:xfrm>
          <a:solidFill>
            <a:schemeClr val="bg1">
              <a:lumMod val="95000"/>
            </a:schemeClr>
          </a:solidFill>
        </p:grpSpPr>
        <p:sp>
          <p:nvSpPr>
            <p:cNvPr id="45" name="Rectangle 44"/>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TextBox 45"/>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300" dirty="0">
                  <a:hlinkClick r:id="rId20" action="ppaction://hlinksldjump"/>
                </a:rPr>
                <a:t>Διορθωτικές ενέργειες</a:t>
              </a:r>
              <a:endParaRPr lang="en-GB" sz="1300" dirty="0"/>
            </a:p>
            <a:p>
              <a:pPr marL="285750" indent="-285750">
                <a:buFont typeface="Arial" panose="020B0604020202020204" pitchFamily="34" charset="0"/>
                <a:buChar char="•"/>
              </a:pPr>
              <a:r>
                <a:rPr lang="el-GR" sz="1300" dirty="0">
                  <a:hlinkClick r:id="rId21" action="ppaction://hlinksldjump"/>
                </a:rPr>
                <a:t>Υπερβολικές απαιτήσεις</a:t>
              </a:r>
              <a:endParaRPr lang="en-GB" sz="1300" dirty="0">
                <a:hlinkClick r:id="rId20" action="ppaction://hlinksldjump"/>
              </a:endParaRPr>
            </a:p>
            <a:p>
              <a:pPr marL="285750" indent="-285750">
                <a:buFont typeface="Arial" panose="020B0604020202020204" pitchFamily="34" charset="0"/>
                <a:buChar char="•"/>
              </a:pPr>
              <a:r>
                <a:rPr lang="el-GR" sz="1300" dirty="0">
                  <a:hlinkClick r:id="rId22" action="ppaction://hlinksldjump"/>
                </a:rPr>
                <a:t>Έλλειψη ελέγχου σε προσωπικό επίπεδο</a:t>
              </a:r>
              <a:endParaRPr lang="en-GB" sz="1300" dirty="0"/>
            </a:p>
            <a:p>
              <a:pPr marL="285750" indent="-285750">
                <a:buFont typeface="Arial" panose="020B0604020202020204" pitchFamily="34" charset="0"/>
                <a:buChar char="•"/>
              </a:pPr>
              <a:r>
                <a:rPr lang="el-GR" sz="1300" dirty="0">
                  <a:hlinkClick r:id="rId23" action="ppaction://hlinksldjump"/>
                </a:rPr>
                <a:t>Ανεπαρκής υποστήριξη</a:t>
              </a:r>
              <a:endParaRPr lang="en-GB" sz="1300" dirty="0"/>
            </a:p>
            <a:p>
              <a:pPr marL="285750" indent="-285750">
                <a:buFont typeface="Arial" panose="020B0604020202020204" pitchFamily="34" charset="0"/>
                <a:buChar char="•"/>
              </a:pPr>
              <a:r>
                <a:rPr lang="el-GR" sz="1300" dirty="0">
                  <a:hlinkClick r:id="rId24" action="ppaction://hlinksldjump"/>
                </a:rPr>
                <a:t>Κακές σχέσεις </a:t>
              </a:r>
              <a:r>
                <a:rPr lang="en-GB" sz="1300" dirty="0">
                  <a:hlinkClick r:id="rId24" action="ppaction://hlinksldjump"/>
                </a:rPr>
                <a:t>(</a:t>
              </a:r>
              <a:r>
                <a:rPr lang="el-GR" sz="1300" dirty="0">
                  <a:hlinkClick r:id="rId24" action="ppaction://hlinksldjump"/>
                </a:rPr>
                <a:t>συμπεριλαμβανομένης της παρενόχλησης</a:t>
              </a:r>
              <a:r>
                <a:rPr lang="en-GB" sz="1300" dirty="0">
                  <a:hlinkClick r:id="rId24" action="ppaction://hlinksldjump"/>
                </a:rPr>
                <a:t>)</a:t>
              </a:r>
              <a:endParaRPr lang="en-GB" sz="1300" dirty="0"/>
            </a:p>
            <a:p>
              <a:pPr marL="285750" indent="-285750">
                <a:buFont typeface="Arial" panose="020B0604020202020204" pitchFamily="34" charset="0"/>
                <a:buChar char="•"/>
              </a:pPr>
              <a:r>
                <a:rPr lang="el-GR" sz="1300" dirty="0">
                  <a:hlinkClick r:id="rId25" action="ppaction://hlinksldjump"/>
                </a:rPr>
                <a:t>Βία από τρίτους</a:t>
              </a:r>
              <a:endParaRPr lang="en-GB" sz="1300" dirty="0"/>
            </a:p>
            <a:p>
              <a:pPr marL="285750" indent="-285750">
                <a:buFont typeface="Arial" panose="020B0604020202020204" pitchFamily="34" charset="0"/>
                <a:buChar char="•"/>
              </a:pPr>
              <a:r>
                <a:rPr lang="el-GR" sz="1300" dirty="0">
                  <a:hlinkClick r:id="rId26" action="ppaction://hlinksldjump"/>
                </a:rPr>
                <a:t>Ρόλοι και αλλαγή</a:t>
              </a:r>
              <a:endParaRPr lang="en-GB" sz="1300" dirty="0"/>
            </a:p>
            <a:p>
              <a:pPr marL="171450" lvl="1" indent="-171450" algn="l" defTabSz="711200">
                <a:lnSpc>
                  <a:spcPct val="90000"/>
                </a:lnSpc>
                <a:spcBef>
                  <a:spcPct val="0"/>
                </a:spcBef>
                <a:spcAft>
                  <a:spcPct val="15000"/>
                </a:spcAft>
                <a:buChar char="••"/>
              </a:pPr>
              <a:endParaRPr lang="en-GB" sz="1600" kern="1200" dirty="0"/>
            </a:p>
          </p:txBody>
        </p:sp>
      </p:grpSp>
      <p:grpSp>
        <p:nvGrpSpPr>
          <p:cNvPr id="47" name="Group 46"/>
          <p:cNvGrpSpPr/>
          <p:nvPr/>
        </p:nvGrpSpPr>
        <p:grpSpPr>
          <a:xfrm>
            <a:off x="4335135" y="3265124"/>
            <a:ext cx="2706511" cy="472320"/>
            <a:chOff x="193322" y="3500306"/>
            <a:chExt cx="2706511" cy="472320"/>
          </a:xfrm>
          <a:solidFill>
            <a:schemeClr val="bg1">
              <a:lumMod val="95000"/>
            </a:schemeClr>
          </a:solidFill>
        </p:grpSpPr>
        <p:sp>
          <p:nvSpPr>
            <p:cNvPr id="48" name="Rounded Rectangle 47"/>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27" action="ppaction://hlinksldjump"/>
                </a:rPr>
                <a:t>Προληπτικές ενέργειες</a:t>
              </a:r>
              <a:endParaRPr lang="en-GB" sz="1600" dirty="0"/>
            </a:p>
          </p:txBody>
        </p:sp>
      </p:grpSp>
      <p:grpSp>
        <p:nvGrpSpPr>
          <p:cNvPr id="50" name="Group 49"/>
          <p:cNvGrpSpPr/>
          <p:nvPr/>
        </p:nvGrpSpPr>
        <p:grpSpPr>
          <a:xfrm>
            <a:off x="8139760" y="1414107"/>
            <a:ext cx="3866445" cy="1634236"/>
            <a:chOff x="0" y="3736466"/>
            <a:chExt cx="3866445" cy="2772000"/>
          </a:xfrm>
          <a:solidFill>
            <a:schemeClr val="bg1">
              <a:lumMod val="95000"/>
            </a:schemeClr>
          </a:solidFill>
        </p:grpSpPr>
        <p:sp>
          <p:nvSpPr>
            <p:cNvPr id="51" name="Rectangle 50"/>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TextBox 51"/>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lvl="0" indent="-285750">
                <a:buFont typeface="Arial" panose="020B0604020202020204" pitchFamily="34" charset="0"/>
                <a:buChar char="•"/>
              </a:pPr>
              <a:r>
                <a:rPr lang="el-GR" sz="1400" dirty="0">
                  <a:hlinkClick r:id="rId28" action="ppaction://hlinksldjump"/>
                </a:rPr>
                <a:t>Αλλαγή εργασίας</a:t>
              </a:r>
              <a:endParaRPr lang="en-GB" sz="1400" dirty="0"/>
            </a:p>
            <a:p>
              <a:pPr marL="285750" lvl="0" indent="-285750">
                <a:buFont typeface="Arial" panose="020B0604020202020204" pitchFamily="34" charset="0"/>
                <a:buChar char="•"/>
              </a:pPr>
              <a:r>
                <a:rPr lang="el-GR" sz="1400" dirty="0">
                  <a:hlinkClick r:id="rId29" action="ppaction://hlinksldjump"/>
                </a:rPr>
                <a:t>Εκπαίδευση, λήψη αποφάσεων και ρόλοι</a:t>
              </a:r>
              <a:endParaRPr lang="en-GB" sz="1400" dirty="0"/>
            </a:p>
            <a:p>
              <a:pPr marL="285750" lvl="0" indent="-285750">
                <a:buFont typeface="Arial" panose="020B0604020202020204" pitchFamily="34" charset="0"/>
                <a:buChar char="•"/>
              </a:pPr>
              <a:r>
                <a:rPr lang="el-GR" sz="1400" dirty="0">
                  <a:hlinkClick r:id="rId30" action="ppaction://hlinksldjump"/>
                </a:rPr>
                <a:t>Φροντίστε να συμμετέχουν και άλλοι, παρέχετε υποστήριξη</a:t>
              </a:r>
              <a:endParaRPr lang="en-GB" sz="1400" dirty="0"/>
            </a:p>
            <a:p>
              <a:pPr marL="285750" lvl="0" indent="-285750">
                <a:buFont typeface="Arial" panose="020B0604020202020204" pitchFamily="34" charset="0"/>
                <a:buChar char="•"/>
              </a:pPr>
              <a:r>
                <a:rPr lang="el-GR" sz="1400" dirty="0">
                  <a:hlinkClick r:id="rId31" action="ppaction://hlinksldjump"/>
                </a:rPr>
                <a:t>Προαγωγή της υγείας</a:t>
              </a:r>
              <a:endParaRPr lang="en-GB" sz="1400" dirty="0"/>
            </a:p>
          </p:txBody>
        </p:sp>
      </p:grpSp>
      <p:grpSp>
        <p:nvGrpSpPr>
          <p:cNvPr id="53" name="Group 52"/>
          <p:cNvGrpSpPr/>
          <p:nvPr/>
        </p:nvGrpSpPr>
        <p:grpSpPr>
          <a:xfrm>
            <a:off x="8333082" y="1177947"/>
            <a:ext cx="2706511" cy="472320"/>
            <a:chOff x="193322" y="3500306"/>
            <a:chExt cx="2706511" cy="472320"/>
          </a:xfrm>
          <a:solidFill>
            <a:schemeClr val="bg1">
              <a:lumMod val="95000"/>
            </a:schemeClr>
          </a:solidFill>
        </p:grpSpPr>
        <p:sp>
          <p:nvSpPr>
            <p:cNvPr id="54" name="Rounded Rectangle 53"/>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6" action="ppaction://hlinksldjump"/>
                </a:rPr>
                <a:t>Διορθωτικές ενέργειες</a:t>
              </a:r>
              <a:endParaRPr lang="en-GB" sz="1600" dirty="0"/>
            </a:p>
          </p:txBody>
        </p:sp>
      </p:grpSp>
      <p:grpSp>
        <p:nvGrpSpPr>
          <p:cNvPr id="56" name="Group 55"/>
          <p:cNvGrpSpPr/>
          <p:nvPr/>
        </p:nvGrpSpPr>
        <p:grpSpPr>
          <a:xfrm>
            <a:off x="8139760" y="3429000"/>
            <a:ext cx="3866445" cy="3169403"/>
            <a:chOff x="0" y="3736466"/>
            <a:chExt cx="3866445" cy="2772000"/>
          </a:xfrm>
          <a:solidFill>
            <a:schemeClr val="bg1">
              <a:lumMod val="95000"/>
            </a:schemeClr>
          </a:solidFill>
        </p:grpSpPr>
        <p:sp>
          <p:nvSpPr>
            <p:cNvPr id="57" name="Rectangle 56"/>
            <p:cNvSpPr/>
            <p:nvPr/>
          </p:nvSpPr>
          <p:spPr>
            <a:xfrm>
              <a:off x="0" y="3736466"/>
              <a:ext cx="3866445" cy="27720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TextBox 57"/>
            <p:cNvSpPr txBox="1"/>
            <p:nvPr/>
          </p:nvSpPr>
          <p:spPr>
            <a:xfrm>
              <a:off x="0" y="3736466"/>
              <a:ext cx="3866445" cy="27720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285750" indent="-285750">
                <a:buFont typeface="Arial" panose="020B0604020202020204" pitchFamily="34" charset="0"/>
                <a:buChar char="•"/>
              </a:pPr>
              <a:r>
                <a:rPr lang="el-GR" sz="1400" dirty="0">
                  <a:hlinkClick r:id="rId32" action="ppaction://hlinksldjump"/>
                </a:rPr>
                <a:t>Ανάπτυξη ψυχικής ανθεκτικότητας</a:t>
              </a:r>
              <a:endParaRPr lang="en-GB" sz="1400" dirty="0"/>
            </a:p>
            <a:p>
              <a:pPr marL="285750" lvl="0" indent="-285750">
                <a:buFont typeface="Arial" panose="020B0604020202020204" pitchFamily="34" charset="0"/>
                <a:buChar char="•"/>
              </a:pPr>
              <a:r>
                <a:rPr lang="el-GR" sz="1400" dirty="0">
                  <a:hlinkClick r:id="rId7" action="ppaction://hlinksldjump"/>
                </a:rPr>
                <a:t>Η ψυχική υγεία είναι εξίσου σημαντική</a:t>
              </a:r>
              <a:endParaRPr lang="en-GB" sz="1400" dirty="0"/>
            </a:p>
            <a:p>
              <a:pPr marL="285750" lvl="0" indent="-285750">
                <a:buFont typeface="Arial" panose="020B0604020202020204" pitchFamily="34" charset="0"/>
                <a:buChar char="•"/>
              </a:pPr>
              <a:r>
                <a:rPr lang="el-GR" sz="1400" dirty="0">
                  <a:hlinkClick r:id="rId33" action="ppaction://hlinksldjump"/>
                </a:rPr>
                <a:t>Βελτίωση της υγείας και της ευημερίας/ευεξίας των εργαζομένων</a:t>
              </a:r>
              <a:endParaRPr lang="en-GB" sz="1400" dirty="0"/>
            </a:p>
            <a:p>
              <a:pPr marL="285750" lvl="0" indent="-285750">
                <a:buFont typeface="Arial" panose="020B0604020202020204" pitchFamily="34" charset="0"/>
                <a:buChar char="•"/>
              </a:pPr>
              <a:r>
                <a:rPr lang="el-GR" sz="1400" dirty="0">
                  <a:hlinkClick r:id="rId34" action="ppaction://hlinksldjump"/>
                </a:rPr>
                <a:t>Υγιεινή διατροφή</a:t>
              </a:r>
              <a:endParaRPr lang="en-GB" sz="1400" dirty="0"/>
            </a:p>
            <a:p>
              <a:pPr marL="285750" lvl="0" indent="-285750">
                <a:buFont typeface="Arial" panose="020B0604020202020204" pitchFamily="34" charset="0"/>
                <a:buChar char="•"/>
              </a:pPr>
              <a:r>
                <a:rPr lang="el-GR" sz="1400" dirty="0">
                  <a:hlinkClick r:id="rId35" action="ppaction://hlinksldjump"/>
                </a:rPr>
                <a:t>Σωματική άσκηση και συνετή κατανάλωση αλκοόλ</a:t>
              </a:r>
              <a:endParaRPr lang="en-GB" sz="1400" dirty="0"/>
            </a:p>
            <a:p>
              <a:pPr marL="285750" lvl="0" indent="-285750">
                <a:buFont typeface="Arial" panose="020B0604020202020204" pitchFamily="34" charset="0"/>
                <a:buChar char="•"/>
              </a:pPr>
              <a:r>
                <a:rPr lang="el-GR" sz="1400" dirty="0">
                  <a:hlinkClick r:id="rId36" action="ppaction://hlinksldjump"/>
                </a:rPr>
                <a:t>Διαλείμματα και χαλάρωση</a:t>
              </a:r>
              <a:endParaRPr lang="en-GB" sz="1400" dirty="0"/>
            </a:p>
            <a:p>
              <a:pPr marL="285750" lvl="0" indent="-285750">
                <a:buFont typeface="Arial" panose="020B0604020202020204" pitchFamily="34" charset="0"/>
                <a:buChar char="•"/>
              </a:pPr>
              <a:r>
                <a:rPr lang="el-GR" sz="1400" dirty="0">
                  <a:hlinkClick r:id="rId37" action="ppaction://hlinksldjump"/>
                </a:rPr>
                <a:t>Ανάπτυξη της ψυχικής ανθεκτικότητας των εργαζομένων μέσω της καλής διαχείρισης</a:t>
              </a:r>
              <a:endParaRPr lang="en-GB" sz="1400" kern="1200" dirty="0"/>
            </a:p>
          </p:txBody>
        </p:sp>
      </p:grpSp>
      <p:grpSp>
        <p:nvGrpSpPr>
          <p:cNvPr id="59" name="Group 58"/>
          <p:cNvGrpSpPr/>
          <p:nvPr/>
        </p:nvGrpSpPr>
        <p:grpSpPr>
          <a:xfrm>
            <a:off x="8392752" y="3154894"/>
            <a:ext cx="2706511" cy="472320"/>
            <a:chOff x="193322" y="3500306"/>
            <a:chExt cx="2706511" cy="472320"/>
          </a:xfrm>
          <a:solidFill>
            <a:schemeClr val="bg1">
              <a:lumMod val="95000"/>
            </a:schemeClr>
          </a:solidFill>
        </p:grpSpPr>
        <p:sp>
          <p:nvSpPr>
            <p:cNvPr id="60" name="Rounded Rectangle 59"/>
            <p:cNvSpPr/>
            <p:nvPr/>
          </p:nvSpPr>
          <p:spPr>
            <a:xfrm>
              <a:off x="193322" y="3500306"/>
              <a:ext cx="2706511" cy="472320"/>
            </a:xfrm>
            <a:prstGeom prst="roundRect">
              <a:avLst/>
            </a:prstGeom>
            <a:grp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1" name="Rounded Rectangle 6"/>
            <p:cNvSpPr txBox="1"/>
            <p:nvPr/>
          </p:nvSpPr>
          <p:spPr>
            <a:xfrm>
              <a:off x="216379" y="3523363"/>
              <a:ext cx="2660397" cy="4262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defTabSz="711200">
                <a:lnSpc>
                  <a:spcPct val="90000"/>
                </a:lnSpc>
                <a:spcBef>
                  <a:spcPct val="0"/>
                </a:spcBef>
                <a:spcAft>
                  <a:spcPct val="35000"/>
                </a:spcAft>
              </a:pPr>
              <a:r>
                <a:rPr lang="el-GR" sz="1600" dirty="0">
                  <a:hlinkClick r:id="rId7" action="ppaction://hlinksldjump"/>
                </a:rPr>
                <a:t>Ανάπτυξη ψυχικής ανθεκτικότητας</a:t>
              </a:r>
              <a:endParaRPr lang="en-GB" sz="1600" dirty="0"/>
            </a:p>
          </p:txBody>
        </p:sp>
      </p:grpSp>
      <p:sp>
        <p:nvSpPr>
          <p:cNvPr id="63" name="Freeform 62"/>
          <p:cNvSpPr/>
          <p:nvPr/>
        </p:nvSpPr>
        <p:spPr>
          <a:xfrm>
            <a:off x="4373940" y="6478719"/>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8" action="ppaction://hlinksldjump"/>
              </a:rPr>
              <a:t>Επιστροφή</a:t>
            </a:r>
            <a:r>
              <a:rPr lang="en-GB" sz="1000" b="1" dirty="0">
                <a:hlinkClick r:id="rId8" action="ppaction://hlinksldjump"/>
              </a:rPr>
              <a:t> ‘</a:t>
            </a:r>
            <a:r>
              <a:rPr lang="el-GR" sz="1000" b="1" dirty="0">
                <a:hlinkClick r:id="rId8" action="ppaction://hlinksldjump"/>
              </a:rPr>
              <a:t>Τι μπορώ να κάνω</a:t>
            </a:r>
            <a:r>
              <a:rPr lang="en-GB" sz="1000" b="1" dirty="0">
                <a:hlinkClick r:id="rId8" action="ppaction://hlinksldjump"/>
              </a:rPr>
              <a:t>’</a:t>
            </a:r>
            <a:endParaRPr lang="en-GB" sz="1000" b="1" dirty="0"/>
          </a:p>
        </p:txBody>
      </p:sp>
    </p:spTree>
    <p:extLst>
      <p:ext uri="{BB962C8B-B14F-4D97-AF65-F5344CB8AC3E}">
        <p14:creationId xmlns="" xmlns:p14="http://schemas.microsoft.com/office/powerpoint/2010/main" val="3496765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Διαλείμματα και χαλάρωση</a:t>
            </a:r>
            <a:endParaRPr lang="en-GB" dirty="0"/>
          </a:p>
        </p:txBody>
      </p:sp>
      <p:sp>
        <p:nvSpPr>
          <p:cNvPr id="3" name="Content Placeholder 2"/>
          <p:cNvSpPr>
            <a:spLocks noGrp="1"/>
          </p:cNvSpPr>
          <p:nvPr>
            <p:ph sz="half" idx="1"/>
          </p:nvPr>
        </p:nvSpPr>
        <p:spPr/>
        <p:txBody>
          <a:bodyPr>
            <a:normAutofit lnSpcReduction="10000"/>
          </a:bodyPr>
          <a:lstStyle/>
          <a:p>
            <a:r>
              <a:rPr lang="el-GR" dirty="0"/>
              <a:t>Είναι σημαντικό να κάνετε τακτικά διάλειμμα στην εργασία. Μερικές φορές, όταν οι εργαζόμενοι είναι υπό υπερβολική πίεση, δεν κάνουν διάλειμμα. Αυτό όμως δεν σημαίνει ότι βγάζουν περισσότερη δουλειά. Υπάρχουν πολλά στοιχεία που αποδεικνύουν ότι υπάρχει σχέση ανάμεσα στην αυξημένη εγρήγορση και απόδοση το απόγευμα και ένα διάλειμμα την ώρα του μεσημεριανού γεύματος (ιδιαίτερα αν αυτό συνοδεύεται από έκθεση στον καθαρό αέρα). Είναι σημαντικό να αναγνωρίζεται η ανάγκη για τακτικά διαλείμματα (ενθαρρύνοντας τους εργαζομένους να σταματούν για διάλειμμα σε τακτά διαστήματα κατά τη διάρκεια της ημέρας), καθώς και η σημασία του διαλείμματος από την εργασία (διασφαλίζοντας ότι οι εργαζόμενοι παίρνουν την ετήσια άδειά τους). </a:t>
            </a:r>
          </a:p>
          <a:p>
            <a:r>
              <a:rPr lang="el-GR" dirty="0"/>
              <a:t>Επίσης, είναι σημαντικό να υπάρχει χρόνος για χαλάρωση και απομάκρυνση από την εργασία. Εάν οι εργαζόμενοι δεν έχουν χρόνο να χαλαρώσουν και να συνέλθουν κάθε μέρα, μπορεί να διαπιστώσουν ότι εξασθενούν σταδιακά και ότι δεν έχουν τη δύναμη να κάνουν τη δουλειά τους και να απολαύσουν τη ζωή. Για μερικά άτομα είναι εύκολο να χαλαρώσουν και να "ξεχάσουν" την εργασία, όμως αυτό μπορεί να είναι δύσκολο σε περιόδους υψηλής πίεσης. Στους χώρους εργασίας πρέπει να τονίζεται η σημασία της χαλάρωσης και να ενθαρρύνονται οι εργαζόμενοι να ασχολούνται με χόμπι και δραστηριότητες που μπορεί να τους βοηθήσουν.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191927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Ανάπτυξη της ψυχικής ανθεκτικότητας των εργαζομένων μέσω της καλής διαχείρισης ανθρώπινου δυναμικού</a:t>
            </a:r>
            <a:endParaRPr lang="en-GB" noProof="0" dirty="0"/>
          </a:p>
        </p:txBody>
      </p:sp>
      <p:sp>
        <p:nvSpPr>
          <p:cNvPr id="3" name="Content Placeholder 2"/>
          <p:cNvSpPr>
            <a:spLocks noGrp="1"/>
          </p:cNvSpPr>
          <p:nvPr>
            <p:ph sz="half" idx="1"/>
          </p:nvPr>
        </p:nvSpPr>
        <p:spPr>
          <a:xfrm>
            <a:off x="600000" y="1115999"/>
            <a:ext cx="10080000" cy="5052571"/>
          </a:xfrm>
        </p:spPr>
        <p:txBody>
          <a:bodyPr>
            <a:normAutofit lnSpcReduction="10000"/>
          </a:bodyPr>
          <a:lstStyle/>
          <a:p>
            <a:r>
              <a:rPr lang="el-GR" dirty="0"/>
              <a:t>Υπάρχουν πολλοί τρόποι με τους οποίους μπορεί να βελτιωθεί η ψυχική ανθεκτικότητα. Μερικές φορές είναι χρήσιμο (αλλά όχι απαραίτητο) να γίνεται μέτρηση ή εκτίμηση της αρχικής ψυχικής ανθεκτικότητας του κάθε εργαζομένου, ώστε να εστιάζετε την προσοχή σας στα άτομα που έχουν τη μεγαλύτερη ανάγκη και να αναπτύσσετε σχέδιο δράσης. </a:t>
            </a:r>
          </a:p>
          <a:p>
            <a:r>
              <a:rPr lang="el-GR" dirty="0"/>
              <a:t>Η διασφάλιση μερικών πτυχών ενός καλού ψυχοκοινωνικού εργασιακού περιβάλλοντος μέσω της αποτελεσματικής διαχείρισης θα βοηθήσει στην ανάπτυξη ψυχικής ανθεκτικότητας. Για παράδειγμα, η παροχή επαρκούς υποστήριξης μπορεί να περιορίσει τον κίνδυνο άγχους και επίσης να βοηθήσει στην ανάπτυξη της ψυχικής ανθεκτικότητας των εργαζομένων. Εάν ένα άτομο αισθάνεται ότι δεν αξιοποιούνται όλες οι ικανότητες ή τα προσόντα του, η παροχή ευκαιριών για εργασίες με περισσότερη ποικιλία και προκλήσεις μπορεί να βοηθήσει στην καλύτερη ανταπόκριση στη δουλειά του.</a:t>
            </a:r>
          </a:p>
          <a:p>
            <a:r>
              <a:rPr lang="el-GR" dirty="0"/>
              <a:t>Μπορείτε, επομένως, να βοηθήσετε στην ανάπτυξη της προσωπικής ψυχικής ανθεκτικότητας των εργαζομένων σας μέσω της αποτελεσματικής διαχείρισης κινδύνων αλλά και ενθαρρύνοντάς τους να υιοθετήσουν διαφορετικές προσεγγίσεις και τρόπο σκέψης. Επιπλέον, ενέργειες όπως η παροχή πόρων με τους οποίους οι εργαζόμενοι μπορούν οι ίδιοι να βοηθήσουν τους εαυτούς τους, καθώς και η εκπαίδευσή τους σε θέματα διαχείρισης χρόνου, </a:t>
            </a:r>
            <a:r>
              <a:rPr lang="el-GR" dirty="0" err="1"/>
              <a:t>στοχοθεσίας</a:t>
            </a:r>
            <a:r>
              <a:rPr lang="el-GR" dirty="0"/>
              <a:t> ή τρόπους απόκτησης αυτοπεποίθησης μπορεί επίσης να είναι ωφέλιμες.</a:t>
            </a: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ανάπτυξη ψυχικής ανθεκτικότητας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710546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589024"/>
            <a:ext cx="5249254" cy="5601533"/>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spcBef>
                <a:spcPts val="1200"/>
              </a:spcBef>
            </a:pPr>
            <a:r>
              <a:rPr lang="el-GR" sz="2400" b="1" dirty="0" smtClean="0">
                <a:solidFill>
                  <a:srgbClr val="00B050"/>
                </a:solidFill>
              </a:rPr>
              <a:t>Διαβάστε </a:t>
            </a:r>
            <a:r>
              <a:rPr lang="el-GR" sz="2400" b="1" dirty="0" smtClean="0">
                <a:solidFill>
                  <a:srgbClr val="00B050"/>
                </a:solidFill>
              </a:rPr>
              <a:t>στην επόμενη ενότητα:</a:t>
            </a:r>
          </a:p>
          <a:p>
            <a:pPr algn="ctr"/>
            <a:r>
              <a:rPr lang="el-GR" sz="3200" b="1" dirty="0" smtClean="0">
                <a:solidFill>
                  <a:srgbClr val="003399"/>
                </a:solidFill>
              </a:rPr>
              <a:t>7. ΕΡΓΟΔΟΤΕΣ </a:t>
            </a:r>
            <a:br>
              <a:rPr lang="el-GR" sz="3200" b="1" dirty="0" smtClean="0">
                <a:solidFill>
                  <a:srgbClr val="003399"/>
                </a:solidFill>
              </a:rPr>
            </a:br>
            <a:r>
              <a:rPr lang="el-GR" sz="3200" b="1" dirty="0" smtClean="0">
                <a:solidFill>
                  <a:srgbClr val="003399"/>
                </a:solidFill>
              </a:rPr>
              <a:t> ΜΥΘΟΙ ΚΑΙ </a:t>
            </a:r>
            <a:r>
              <a:rPr lang="el-GR" sz="3200" b="1" dirty="0" smtClean="0">
                <a:solidFill>
                  <a:srgbClr val="003399"/>
                </a:solidFill>
              </a:rPr>
              <a:t>ΑΛΗΘΕΙΕΣ ΓΙΑ ΤΟΥΣ ΨΚΚ</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Αύξηση της ευαισθητοποίησης στους χώρους εργασίας</a:t>
            </a:r>
            <a:endParaRPr lang="en-GB" dirty="0"/>
          </a:p>
        </p:txBody>
      </p:sp>
      <p:sp>
        <p:nvSpPr>
          <p:cNvPr id="3" name="Content Placeholder 2"/>
          <p:cNvSpPr>
            <a:spLocks noGrp="1"/>
          </p:cNvSpPr>
          <p:nvPr>
            <p:ph sz="half" idx="1"/>
          </p:nvPr>
        </p:nvSpPr>
        <p:spPr/>
        <p:txBody>
          <a:bodyPr>
            <a:normAutofit/>
          </a:bodyPr>
          <a:lstStyle/>
          <a:p>
            <a:r>
              <a:rPr lang="el-GR" dirty="0"/>
              <a:t>Επειδή δεν κατανοούν όλοι τι είναι οι ψυχοκοινωνικοί κίνδυνοι και γιατί πρέπει να γίνεται διαχείρισή τους στην εργασία, είναι σημαντικό να ξεκινήσετε αυξάνοντας την ευαισθητοποίηση όλων και εξασφαλίζοντας την δέσμευσή τους στον σκοπό της ενεργούς πρόληψης και διαχείρισης των ψυχοκοινωνικών κινδύνων στο χώρο εργασίας. </a:t>
            </a:r>
          </a:p>
          <a:p>
            <a:r>
              <a:rPr lang="el-GR" dirty="0"/>
              <a:t>Ανάλογα με το μέγεθος της επιχείρησής σας, μπορεί να μην είναι συναφείς για εσάς όλες οι προτάσεις που ακολουθούν ή ο τρόπος με τον οποίο θα αποφασίσετε να αντιμετωπίσετε το ζήτημα μπορεί να διαφέρει κάπως. Για παράδειγμα, εάν έχετε μόνο λίγους εργαζομένους, οι επίσημες συνεδριάσεις και τα έγγραφα πολιτικής μπορεί να μην είναι απαραίτητα. Είναι όμως χρήσιμο να τηρούνται κάποια αρχεία, ώστε να είναι γνωρίζουν όλοι με ακρίβεια αυτά που συζητήθηκαν και συμφωνήθηκαν και ώστε εάν χρειαστεί, να μπορείτε να δείξετε σε τρίτους ποια μέτρα έχετε λάβει. Εντοπίζονται τα εξής τρία βασικά σημεία:</a:t>
            </a:r>
          </a:p>
          <a:p>
            <a:pPr lvl="1"/>
            <a:r>
              <a:rPr lang="el-GR" dirty="0"/>
              <a:t>Βεβαιωθείτε ότι υπάρχει κοινή κατανόηση του όρου «άγχος»</a:t>
            </a:r>
          </a:p>
          <a:p>
            <a:pPr lvl="1"/>
            <a:r>
              <a:rPr lang="el-GR" dirty="0"/>
              <a:t>Εξασφαλίστε την δέσμευση όλων των εμπλεκομένων στο σκοπό της διαχείρισης του άγχους</a:t>
            </a:r>
          </a:p>
          <a:p>
            <a:pPr lvl="1"/>
            <a:r>
              <a:rPr lang="el-GR" dirty="0"/>
              <a:t>Αναπτύξτε μια πολιτική για το άγχος και ενημερώστε σχετικά τους εργαζομένους σας. </a:t>
            </a:r>
          </a:p>
          <a:p>
            <a:pPr lvl="1"/>
            <a:endParaRPr lang="en-GB" dirty="0"/>
          </a:p>
          <a:p>
            <a:pPr lvl="1"/>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 </a:t>
            </a:r>
            <a:r>
              <a:rPr lang="en-GB" sz="1000" b="1" dirty="0">
                <a:hlinkClick r:id="rId3" action="ppaction://hlinksldjump"/>
              </a:rPr>
              <a:t> ‘</a:t>
            </a:r>
            <a:r>
              <a:rPr lang="el-GR" sz="1000" b="1" dirty="0">
                <a:hlinkClick r:id="rId3" action="ppaction://hlinksldjump"/>
              </a:rPr>
              <a:t>αύξηση της ευαισθητοποίησης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674514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Αύξηση της ευαισθητοποίησης στους χώρους εργασίας</a:t>
            </a:r>
            <a:r>
              <a:rPr lang="en-GB" noProof="0" dirty="0"/>
              <a:t>:</a:t>
            </a:r>
            <a:br>
              <a:rPr lang="en-GB" noProof="0" dirty="0"/>
            </a:br>
            <a:r>
              <a:rPr lang="el-GR" dirty="0"/>
              <a:t>Διασφάλιση κοινής κατανόησης από όλους</a:t>
            </a:r>
            <a:endParaRPr lang="en-GB" noProof="0" dirty="0"/>
          </a:p>
        </p:txBody>
      </p:sp>
      <p:sp>
        <p:nvSpPr>
          <p:cNvPr id="3" name="Content Placeholder 2"/>
          <p:cNvSpPr>
            <a:spLocks noGrp="1"/>
          </p:cNvSpPr>
          <p:nvPr>
            <p:ph sz="half" idx="1"/>
          </p:nvPr>
        </p:nvSpPr>
        <p:spPr/>
        <p:txBody>
          <a:bodyPr>
            <a:normAutofit fontScale="85000" lnSpcReduction="10000"/>
          </a:bodyPr>
          <a:lstStyle/>
          <a:p>
            <a:r>
              <a:rPr lang="el-GR" dirty="0"/>
              <a:t>Ο όρος «άγχος» χρησιμοποιείται συχνά, αλλά δεν είναι πάντοτε καλά κατανοητός. Είναι, επομένως, σημαντικό να ξεκινήσετε διασφαλίζοντας ότι όλοι αντιλαμβάνονται το «άγχος» με τον ίδιο τρόπο:</a:t>
            </a:r>
          </a:p>
          <a:p>
            <a:pPr lvl="1"/>
            <a:r>
              <a:rPr lang="en-GB" dirty="0" err="1"/>
              <a:t>τι</a:t>
            </a:r>
            <a:r>
              <a:rPr lang="en-GB" dirty="0"/>
              <a:t> </a:t>
            </a:r>
            <a:r>
              <a:rPr lang="en-GB" dirty="0" err="1"/>
              <a:t>είναι</a:t>
            </a:r>
            <a:endParaRPr lang="el-GR" dirty="0"/>
          </a:p>
          <a:p>
            <a:pPr lvl="1"/>
            <a:r>
              <a:rPr lang="en-GB" dirty="0" err="1"/>
              <a:t>ποια</a:t>
            </a:r>
            <a:r>
              <a:rPr lang="en-GB" dirty="0"/>
              <a:t> </a:t>
            </a:r>
            <a:r>
              <a:rPr lang="en-GB" dirty="0" err="1"/>
              <a:t>είναι</a:t>
            </a:r>
            <a:r>
              <a:rPr lang="en-GB" dirty="0"/>
              <a:t> </a:t>
            </a:r>
            <a:r>
              <a:rPr lang="en-GB" dirty="0" err="1"/>
              <a:t>τα</a:t>
            </a:r>
            <a:r>
              <a:rPr lang="en-GB" dirty="0"/>
              <a:t> </a:t>
            </a:r>
            <a:r>
              <a:rPr lang="en-GB" dirty="0" err="1"/>
              <a:t>συμπτώματα</a:t>
            </a:r>
            <a:endParaRPr lang="el-GR" dirty="0"/>
          </a:p>
          <a:p>
            <a:pPr lvl="1"/>
            <a:r>
              <a:rPr lang="el-GR" dirty="0"/>
              <a:t>ποιες είναι οι μακροπρόθεσμες επιπτώσεις για την υγεία</a:t>
            </a:r>
          </a:p>
          <a:p>
            <a:pPr lvl="1"/>
            <a:r>
              <a:rPr lang="en-GB" dirty="0" err="1"/>
              <a:t>τι</a:t>
            </a:r>
            <a:r>
              <a:rPr lang="en-GB" dirty="0"/>
              <a:t> </a:t>
            </a:r>
            <a:r>
              <a:rPr lang="en-GB" dirty="0" err="1"/>
              <a:t>μπορεί</a:t>
            </a:r>
            <a:r>
              <a:rPr lang="en-GB" dirty="0"/>
              <a:t> </a:t>
            </a:r>
            <a:r>
              <a:rPr lang="en-GB" dirty="0" err="1"/>
              <a:t>να</a:t>
            </a:r>
            <a:r>
              <a:rPr lang="en-GB" dirty="0"/>
              <a:t> </a:t>
            </a:r>
            <a:r>
              <a:rPr lang="en-GB" dirty="0" err="1"/>
              <a:t>το</a:t>
            </a:r>
            <a:r>
              <a:rPr lang="en-GB" dirty="0"/>
              <a:t> </a:t>
            </a:r>
            <a:r>
              <a:rPr lang="en-GB" dirty="0" err="1"/>
              <a:t>προκαλέσει</a:t>
            </a:r>
            <a:endParaRPr lang="el-GR" dirty="0"/>
          </a:p>
          <a:p>
            <a:pPr lvl="1"/>
            <a:r>
              <a:rPr lang="el-GR" dirty="0"/>
              <a:t>ποια είναι τα μέτρα που μπορούν να λάβουν μια επιχείρηση ή ένας οργανισμός αλλά και ο κάθε εργαζόμενος, προκειμένου να το περιορίσουν. </a:t>
            </a:r>
          </a:p>
          <a:p>
            <a:endParaRPr lang="el-GR" dirty="0"/>
          </a:p>
          <a:p>
            <a:r>
              <a:rPr lang="el-GR" dirty="0"/>
              <a:t>Φροντίζοντας όλοι οι εργαζόμενοι να αντιλαμβάνονται το άγχος με τον ίδιο τρόπο, θα αποκτήσετε ισχυρή βάση για τη διαχείριση του άγχους στο χώρο εργασίας σας.</a:t>
            </a:r>
          </a:p>
          <a:p>
            <a:pPr>
              <a:buNone/>
            </a:pPr>
            <a:endParaRPr lang="en-GB" dirty="0"/>
          </a:p>
          <a:p>
            <a:r>
              <a:rPr lang="el-GR" dirty="0"/>
              <a:t>Επιλογή της σωστής προσέγγισης</a:t>
            </a:r>
          </a:p>
          <a:p>
            <a:pPr lvl="1"/>
            <a:r>
              <a:rPr lang="el-GR" dirty="0"/>
              <a:t>Μην ξεχνάτε ότι, ανάλογα με το μέγεθος της επιχείρησής σας, μπορεί να μην είναι συναφείς για εσάς όλες οι προτάσεις που ακολουθούν. Παρόλο που μπορεί να αποφασίσετε να αντιμετωπίσετε το ζήτημα με κάπως διαφορετικό τρόπο, οι αρχές προσέγγισης είναι οι ίδιες. Βεβαιωθείτε ότι όλοι κατανοούν τα εξής:</a:t>
            </a:r>
          </a:p>
          <a:p>
            <a:pPr lvl="0">
              <a:buNone/>
            </a:pPr>
            <a:r>
              <a:rPr lang="el-GR" dirty="0"/>
              <a:t>	</a:t>
            </a:r>
            <a:r>
              <a:rPr lang="el-GR" b="0" dirty="0">
                <a:solidFill>
                  <a:schemeClr val="tx1"/>
                </a:solidFill>
              </a:rPr>
              <a:t>	- οι ψυχοκοινωνικοί κίνδυνοι στο χώρο εργασίας μπορεί να είναι εξίσου σημαντικοί με τους φυσικούς κινδύνους</a:t>
            </a:r>
          </a:p>
          <a:p>
            <a:pPr lvl="0">
              <a:buNone/>
            </a:pPr>
            <a:r>
              <a:rPr lang="el-GR" b="0" dirty="0">
                <a:solidFill>
                  <a:schemeClr val="tx1"/>
                </a:solidFill>
              </a:rPr>
              <a:t>		- η διαχείριση αυτών των κινδύνων αποτελεί καθήκον των εργοδοτών</a:t>
            </a:r>
          </a:p>
          <a:p>
            <a:pPr lvl="0">
              <a:buNone/>
            </a:pPr>
            <a:r>
              <a:rPr lang="el-GR" b="0" dirty="0">
                <a:solidFill>
                  <a:schemeClr val="tx1"/>
                </a:solidFill>
              </a:rPr>
              <a:t>		- το άγχος επηρεάζει αρνητικά την υγεία και τις επιχειρήσεις</a:t>
            </a:r>
          </a:p>
          <a:p>
            <a:pPr lvl="0">
              <a:buNone/>
            </a:pPr>
            <a:r>
              <a:rPr lang="el-GR" b="0" dirty="0">
                <a:solidFill>
                  <a:schemeClr val="tx1"/>
                </a:solidFill>
              </a:rPr>
              <a:t>		- είναι απαραίτητο να εργαστούμε όλοι από κοινού για να το αντιμετωπίσουμε. </a:t>
            </a:r>
          </a:p>
          <a:p>
            <a:endParaRPr lang="en-GB" b="0" dirty="0">
              <a:solidFill>
                <a:schemeClr val="tx1"/>
              </a:solidFill>
            </a:endParaRPr>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 </a:t>
            </a:r>
            <a:r>
              <a:rPr lang="en-GB" sz="1000" b="1" dirty="0">
                <a:hlinkClick r:id="rId3" action="ppaction://hlinksldjump"/>
              </a:rPr>
              <a:t> ‘</a:t>
            </a:r>
            <a:r>
              <a:rPr lang="el-GR" sz="1000" b="1" dirty="0">
                <a:hlinkClick r:id="rId3" action="ppaction://hlinksldjump"/>
              </a:rPr>
              <a:t>αύξηση της ευαισθητοποίησης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6780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Αύξηση της ευαισθητοποίησης στους χώρους εργασίας</a:t>
            </a:r>
            <a:r>
              <a:rPr lang="en-GB" dirty="0"/>
              <a:t>:</a:t>
            </a:r>
            <a:r>
              <a:rPr lang="en-GB" noProof="0" dirty="0"/>
              <a:t/>
            </a:r>
            <a:br>
              <a:rPr lang="en-GB" noProof="0" dirty="0"/>
            </a:br>
            <a:r>
              <a:rPr lang="el-GR" dirty="0"/>
              <a:t>Μετάδοση του μηνύματος</a:t>
            </a:r>
            <a:endParaRPr lang="en-GB" noProof="0" dirty="0"/>
          </a:p>
        </p:txBody>
      </p:sp>
      <p:sp>
        <p:nvSpPr>
          <p:cNvPr id="3" name="Content Placeholder 2"/>
          <p:cNvSpPr>
            <a:spLocks noGrp="1"/>
          </p:cNvSpPr>
          <p:nvPr>
            <p:ph sz="half" idx="1"/>
          </p:nvPr>
        </p:nvSpPr>
        <p:spPr/>
        <p:txBody>
          <a:bodyPr>
            <a:normAutofit fontScale="77500" lnSpcReduction="20000"/>
          </a:bodyPr>
          <a:lstStyle/>
          <a:p>
            <a:r>
              <a:rPr lang="el-GR" dirty="0"/>
              <a:t>Μετάδοση του μηνύματος</a:t>
            </a:r>
          </a:p>
          <a:p>
            <a:pPr lvl="1"/>
            <a:r>
              <a:rPr lang="el-GR" dirty="0"/>
              <a:t>Λαμβάνοντας υπόψη ότι πολλά άτομα δυσκολεύονται να κατανοήσουν τους ψυχοκοινωνικούς παράγοντες, σε σύγκριση, για παράδειγμα, με τους κινδύνους από θορύβους ή χημικές ουσίες στο χώρο εργασίας, έχει σημασία να εξασφαλίσετε αναγνώριση και αποδοχή του γεγονότος ότι η αντιμετώπιση αυτών των κινδύνων αποτελεί νομική υποχρέωση, εκτός από το ότι είναι ευεργετική για την επιχείρηση. Χρησιμοποιήστε φυλλάδια, σύντομα εκπαιδευτικά προγράμματα, ανεπίσημες παρουσιάσεις ή απλώς συνομιλήστε με τους εργαζομένους σας προκειμένου να ενημερωθούν σχετικά με το θέμα. </a:t>
            </a:r>
          </a:p>
          <a:p>
            <a:pPr lvl="1"/>
            <a:r>
              <a:rPr lang="el-GR" dirty="0"/>
              <a:t>Οποιαδήποτε μέτρα και αν επιλέξετε, πρέπει να διασφαλίσετε ότι όλοι έχουν κατανοήσει καλά τα εξής:</a:t>
            </a:r>
          </a:p>
          <a:p>
            <a:pPr lvl="0">
              <a:buNone/>
            </a:pPr>
            <a:r>
              <a:rPr lang="el-GR" b="0" dirty="0">
                <a:solidFill>
                  <a:schemeClr val="tx1"/>
                </a:solidFill>
              </a:rPr>
              <a:t>		- τι είναι το άγχος (και τι δεν είναι)</a:t>
            </a:r>
          </a:p>
          <a:p>
            <a:pPr lvl="0">
              <a:buNone/>
            </a:pPr>
            <a:r>
              <a:rPr lang="el-GR" b="0" dirty="0">
                <a:solidFill>
                  <a:schemeClr val="tx1"/>
                </a:solidFill>
              </a:rPr>
              <a:t>		- </a:t>
            </a:r>
            <a:r>
              <a:rPr lang="en-GB" b="0" dirty="0" err="1">
                <a:solidFill>
                  <a:schemeClr val="tx1"/>
                </a:solidFill>
              </a:rPr>
              <a:t>αναγνωρισμένες</a:t>
            </a:r>
            <a:r>
              <a:rPr lang="en-GB" b="0" dirty="0">
                <a:solidFill>
                  <a:schemeClr val="tx1"/>
                </a:solidFill>
              </a:rPr>
              <a:t> </a:t>
            </a:r>
            <a:r>
              <a:rPr lang="en-GB" b="0" dirty="0" err="1">
                <a:solidFill>
                  <a:schemeClr val="tx1"/>
                </a:solidFill>
              </a:rPr>
              <a:t>αιτίες</a:t>
            </a:r>
            <a:endParaRPr lang="el-GR" b="0" dirty="0">
              <a:solidFill>
                <a:schemeClr val="tx1"/>
              </a:solidFill>
            </a:endParaRPr>
          </a:p>
          <a:p>
            <a:pPr lvl="0">
              <a:buNone/>
            </a:pPr>
            <a:r>
              <a:rPr lang="el-GR" b="0" dirty="0">
                <a:solidFill>
                  <a:schemeClr val="tx1"/>
                </a:solidFill>
              </a:rPr>
              <a:t>		- πιθανές επιπτώσεις για τους εργαζομένους από περιστατικά που συμβαίνουν εκτός της εργασίας</a:t>
            </a:r>
          </a:p>
          <a:p>
            <a:pPr lvl="0">
              <a:buNone/>
            </a:pPr>
            <a:r>
              <a:rPr lang="el-GR" b="0" dirty="0">
                <a:solidFill>
                  <a:schemeClr val="tx1"/>
                </a:solidFill>
              </a:rPr>
              <a:t>		- πόσο σημαντικό είναι να ζητούν βοήθεια οι εργαζόμενοι στα αρχικά στάδια του προβλήματος. </a:t>
            </a:r>
          </a:p>
          <a:p>
            <a:pPr lvl="1"/>
            <a:endParaRPr lang="en-GB" dirty="0"/>
          </a:p>
          <a:p>
            <a:r>
              <a:rPr lang="el-GR" dirty="0"/>
              <a:t>Ενθάρρυνση της ειλικρινούς στάσης</a:t>
            </a:r>
          </a:p>
          <a:p>
            <a:pPr lvl="1"/>
            <a:r>
              <a:rPr lang="el-GR" dirty="0"/>
              <a:t>Αφού υιοθετήσετε στην επιχείρηση ή τον οργανισμό σας ένα σύστημα για την έκφραση προβληματισμών, σχετικά με τον εαυτό τους και άλλους. Κάτι που είναι αιτία άγχους για έναν εργαζόμενο δεν αποτελεί υποχρεωτικά αιτία άγχους για κάποιον άλλο. Πρέπει να είναι απόλυτα σαφές σε όλους ότι οι εργαζόμενοι μπορούν να εκφράσουν τις ανησυχίες που έχουν (καθώς και σε ποιον πρέπει να τις εκφράσουν), με την πεποίθηση ότι αυτοί οι προβληματισμοί θα εισακουστούν και θα αντιμετωπιστούν (όπου αυτό είναι δυνατόν). </a:t>
            </a:r>
          </a:p>
          <a:p>
            <a:pPr lvl="1"/>
            <a:r>
              <a:rPr lang="el-GR" dirty="0"/>
              <a:t>Εκτός από την παραπάνω προτροπή, αποτελεί καλή πρακτική το να ρωτάτε μερικές φορές τους εργαζομένους εάν έχουν οποιεσδήποτε ανησυχίες, ίσως κατά τη διάρκεια συνομιλιών ή επίσημων συναντήσεων ανασκόπησης, εφόσον υπάρχουν. Διαφορετικά θα μπορούσατε να επιλέξετε να οργανώσετε σύντομες συναντήσεις, όπου συνδυάζεται η εκπαίδευση στην ανάδειξη της σημασίας των ζητημάτων σχετικά με το άγχος με την καταγραφή σχολίων που εκφράζουν οι εργαζόμενοι σχετικά με υπάρχοντα προβλήματα.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αύξηση της ευαισθητοποίησης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1787510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Αύξηση της ευαισθητοποίησης στους χώρους εργασίας</a:t>
            </a:r>
            <a:r>
              <a:rPr lang="en-GB" dirty="0"/>
              <a:t>:</a:t>
            </a:r>
            <a:br>
              <a:rPr lang="en-GB" dirty="0"/>
            </a:br>
            <a:r>
              <a:rPr lang="el-GR" dirty="0"/>
              <a:t>Εξασφάλιση δέσμευσης</a:t>
            </a:r>
            <a:endParaRPr lang="en-GB" noProof="0" dirty="0"/>
          </a:p>
        </p:txBody>
      </p:sp>
      <p:sp>
        <p:nvSpPr>
          <p:cNvPr id="3" name="Content Placeholder 2"/>
          <p:cNvSpPr>
            <a:spLocks noGrp="1"/>
          </p:cNvSpPr>
          <p:nvPr>
            <p:ph sz="half" idx="1"/>
          </p:nvPr>
        </p:nvSpPr>
        <p:spPr>
          <a:xfrm>
            <a:off x="600000" y="1115999"/>
            <a:ext cx="10080000" cy="5226744"/>
          </a:xfrm>
        </p:spPr>
        <p:txBody>
          <a:bodyPr>
            <a:normAutofit fontScale="92500" lnSpcReduction="20000"/>
          </a:bodyPr>
          <a:lstStyle/>
          <a:p>
            <a:r>
              <a:rPr lang="el-GR" dirty="0"/>
              <a:t>Η δέσμευση όλων των εμπλεκομένων, ιδιαίτερα των επιχειρηματιών και των διοικητικών στελεχών, στον στόχο της αποτελεσματικής διαχείρισης τους άγχους είναι ζωτικής σημασίας. </a:t>
            </a:r>
          </a:p>
          <a:p>
            <a:r>
              <a:rPr lang="el-GR" dirty="0"/>
              <a:t>Προκειμένου να διασφαλίσετε και να καταδείξετε αυτή τη δέσμευση σε όλους τους εργαζομένους, είναι σημαντικό:</a:t>
            </a:r>
          </a:p>
          <a:p>
            <a:pPr lvl="1"/>
            <a:r>
              <a:rPr lang="el-GR" dirty="0"/>
              <a:t>Να αναγνωρίζετε ότι οι ψυχοκοινωνικοί κίνδυνοι μπορούν να επηρεάσουν την υγεία και την ασφάλεια των εργαζομένων και ότι πρέπει να περιορίζονται και να τυχαίνουν διαχείρισης. </a:t>
            </a:r>
          </a:p>
          <a:p>
            <a:pPr lvl="1"/>
            <a:r>
              <a:rPr lang="el-GR" dirty="0"/>
              <a:t>Να κατανοείτε τον αντίκτυπο που μπορεί να έχει για την επιχείρησή σας το άγχος και τα άλλα προβλήματα υγείας που προκύπτουν από αυτούς τους κινδύνους. Τα συμπτώματα του άγχους μπορούν να αποτελούν σημαντικό βάρος για τις μικρές επιχειρήσεις λόγω της μειωμένης απόδοσης, της αύξησης του ποσοστού απουσίας και των ατυχημάτων και επειδή οι εργαζόμενοι υποχρεώνονται να αποχωρούν από την επιχείρηση ή τον οργανισμό, λόγω κακής υγείας ή δυσαρέσκειας. Σε πολλές περιπτώσεις οι ενέργειες στις οποίες μπορείτε να προβείτε είναι αυτές που εξασφαλίζουν ταυτόχρονα και την καλή επιχειρηματική δραστηριότητα.</a:t>
            </a:r>
          </a:p>
          <a:p>
            <a:pPr lvl="1"/>
            <a:r>
              <a:rPr lang="el-GR" dirty="0"/>
              <a:t>Να αντιλαμβάνεστε τα οφέλη για την επιχείρησή σας. Η λήψη μέτρων για τον περιορισμό του άγχους μπορεί να έχει σημαντικά οφέλη για την επιχείρησή σας.  Ανάλογα με τη φύση της επιχείρησής σας, σε αυτά μπορεί να συγκαταλέγονται οι βελτιωμένες επιδόσεις, το μειωμένο ποσοστό απουσίας, η μεγαλύτερη δέσμευση και το εντονότερο ενδιαφέρον των εργαζομένων όσον αφορά τις συνθήκες, η βελτιωμένη απόδοση ασφάλειας ή ο μικρότερος αριθμός εργαζομένων που αποχωρούν από την επιχείρηση ή τον οργανισμό. </a:t>
            </a:r>
          </a:p>
          <a:p>
            <a:pPr lvl="1"/>
            <a:r>
              <a:rPr lang="el-GR" dirty="0"/>
              <a:t>Για να διασφαλίσετε τη δέσμευση όλων (διοικητικών στελεχών, εργαζομένων, εργατικών συνδικάτων), πρέπει να αναδείξετε εσείς αυτή την προσπάθεια μέσω της άσκησης ισχυρού επιτελικού ρόλου, ξεκινώντας με μια πολιτική όπου περιγράφονται με σαφήνεια τα μέτρα που θα λάβετε.</a:t>
            </a:r>
            <a:br>
              <a:rPr lang="el-GR" dirty="0"/>
            </a:br>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5260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 στην</a:t>
            </a:r>
            <a:r>
              <a:rPr lang="en-GB" sz="1000" b="1" dirty="0">
                <a:hlinkClick r:id="rId3" action="ppaction://hlinksldjump"/>
              </a:rPr>
              <a:t> ‘</a:t>
            </a:r>
            <a:r>
              <a:rPr lang="el-GR" sz="1000" b="1" dirty="0">
                <a:hlinkClick r:id="rId3" action="ppaction://hlinksldjump"/>
              </a:rPr>
              <a:t>αύξηση της ευαισθητοποίησης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00778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2" y="180000"/>
            <a:ext cx="11426094" cy="489600"/>
          </a:xfrm>
        </p:spPr>
        <p:txBody>
          <a:bodyPr/>
          <a:lstStyle/>
          <a:p>
            <a:r>
              <a:rPr lang="el-GR" dirty="0"/>
              <a:t>Αύξηση της ευαισθητοποίησης στους χώρους εργασίας</a:t>
            </a:r>
            <a:r>
              <a:rPr lang="en-GB" dirty="0"/>
              <a:t>:</a:t>
            </a:r>
            <a:r>
              <a:rPr lang="en-GB" noProof="0" dirty="0"/>
              <a:t/>
            </a:r>
            <a:br>
              <a:rPr lang="en-GB" noProof="0" dirty="0"/>
            </a:br>
            <a:r>
              <a:rPr lang="el-GR" dirty="0"/>
              <a:t>Ανάπτυξη πολιτικής για το άγχος και σχετική ενημέρωση των εργαζομένων</a:t>
            </a:r>
            <a:r>
              <a:rPr lang="en-GB" dirty="0"/>
              <a:t> </a:t>
            </a:r>
          </a:p>
        </p:txBody>
      </p:sp>
      <p:sp>
        <p:nvSpPr>
          <p:cNvPr id="3" name="Content Placeholder 2"/>
          <p:cNvSpPr>
            <a:spLocks noGrp="1"/>
          </p:cNvSpPr>
          <p:nvPr>
            <p:ph sz="half" idx="1"/>
          </p:nvPr>
        </p:nvSpPr>
        <p:spPr/>
        <p:txBody>
          <a:bodyPr>
            <a:normAutofit fontScale="92500" lnSpcReduction="20000"/>
          </a:bodyPr>
          <a:lstStyle/>
          <a:p>
            <a:r>
              <a:rPr lang="el-GR" dirty="0"/>
              <a:t>Η πολιτική θα πρέπει να περιγράφει τα βήματα στα οποία θα προβείτε και να διευκρινίζει τους ρόλους και τις υποχρεώσεις που σχετίζονται με την εφαρμογή τους. </a:t>
            </a:r>
            <a:r>
              <a:rPr lang="el-GR"/>
              <a:t>Εάν η </a:t>
            </a:r>
            <a:r>
              <a:rPr lang="el-GR" dirty="0"/>
              <a:t>επιχείρηση ή ο οργανισμός σας έχουν πολύ λίγους εργαζομένους, ίσως να μην είναι απαραίτητο να υπάρχει γραπτή πολιτική. Όμως, είναι σημαντικό να γνωρίζουν όλα τα υφιστάμενα μέλη του προσωπικού (καθώς και τα νέα μέλη) τα μέτρα που έχουν προγραμματιστεί. Ο καλύτερος τρόπος για να επιτευχθεί αυτό είναι ενδεχομένως η σύνταξη ενός γραπτού κειμένου. </a:t>
            </a:r>
          </a:p>
          <a:p>
            <a:r>
              <a:rPr lang="el-GR" dirty="0"/>
              <a:t>Κατά την ανάπτυξη μιας τέτοιας πολιτικής πρέπει να διασφαλίζετε ότι: </a:t>
            </a:r>
          </a:p>
          <a:p>
            <a:pPr lvl="1"/>
            <a:r>
              <a:rPr lang="el-GR" dirty="0"/>
              <a:t>Όλοι οι εργαζόμενοι (ή στην περίπτωση μεγαλύτερων επιχειρήσεων ή οργανισμών, οι εκπρόσωποί τους) έχουν την ευκαιρία να συμμετάσχουν σε όλα τα στάδια δημιουργίας της πολιτικής καθώς και στη διαδικασία διαβούλευσης για τα μέτρα που πρέπει να ληφθούν αλλά και τη φάση εφαρμογής τους</a:t>
            </a:r>
          </a:p>
          <a:p>
            <a:pPr lvl="1"/>
            <a:r>
              <a:rPr lang="el-GR" dirty="0"/>
              <a:t>Τα βήματα στα οποία θα προβείτε είναι τεκμηριωμένα και σαφή. Τα τέσσερα βήματα που περιγράφονται στον παρόντα ηλεκτρονικό οδηγό είναι: αύξηση της ευαισθητοποίησης, διαχείριση των κινδύνων (αξιολόγηση, προληπτικές και διορθωτικές ενέργειες), προαγωγή της υγείας με σκοπό τη βελτίωση της γενικής υγείας και την ανάπτυξη προσωπικής ανθεκτικότητας. </a:t>
            </a:r>
          </a:p>
          <a:p>
            <a:pPr lvl="1"/>
            <a:r>
              <a:rPr lang="el-GR" dirty="0"/>
              <a:t>Είναι σαφείς οι ρόλοι και οι υποχρεώσεις που ορίζονται στην πολιτική μαζί με τα βήματα στα οποία θα προβείτε για την υλοποίησή της. Μεταξύ αυτών είναι η περιγραφή των ρόλων του επιχειρηματία - ιδιοκτήτη / των διοικητικών στελεχών, των προϊσταμένων, των εργαζομένων και εκείνων που είναι υπεύθυνοι για την Υγεία και την Ασφάλεια και το Ανθρώπινο Δυναμικό (οι οποίοι ενδεχομένως να έχουν πρόσθετες ευθύνες για την υλοποίηση των μέτρων). </a:t>
            </a:r>
          </a:p>
          <a:p>
            <a:pPr lvl="1"/>
            <a:r>
              <a:rPr lang="el-GR" dirty="0"/>
              <a:t>Υπάρχει πρόβλεψη για τακτική παρακολούθηση και επανεξέταση των πιθανών κινδύνων δημιουργίας άγχους και των μέτρων που εφαρμόζονται για τη διαχείρισή τους. </a:t>
            </a:r>
          </a:p>
          <a:p>
            <a:endParaRPr lang="en-GB" dirty="0"/>
          </a:p>
        </p:txBody>
      </p:sp>
      <p:sp>
        <p:nvSpPr>
          <p:cNvPr id="4" name="Freeform 3"/>
          <p:cNvSpPr/>
          <p:nvPr/>
        </p:nvSpPr>
        <p:spPr>
          <a:xfrm>
            <a:off x="1752600" y="62700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τι μπορώ να κάνω</a:t>
            </a:r>
            <a:r>
              <a:rPr lang="en-GB" sz="1000" b="1" dirty="0">
                <a:hlinkClick r:id="rId2" action="ppaction://hlinksldjump"/>
              </a:rPr>
              <a:t>’</a:t>
            </a:r>
            <a:endParaRPr lang="en-GB" sz="1000" b="1" dirty="0"/>
          </a:p>
        </p:txBody>
      </p:sp>
      <p:sp>
        <p:nvSpPr>
          <p:cNvPr id="5" name="Freeform 4"/>
          <p:cNvSpPr/>
          <p:nvPr/>
        </p:nvSpPr>
        <p:spPr>
          <a:xfrm>
            <a:off x="1771650" y="651765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στην </a:t>
            </a:r>
            <a:r>
              <a:rPr lang="en-GB" sz="1000" b="1" dirty="0">
                <a:hlinkClick r:id="rId3" action="ppaction://hlinksldjump"/>
              </a:rPr>
              <a:t>‘</a:t>
            </a:r>
            <a:r>
              <a:rPr lang="el-GR" sz="1000" b="1" dirty="0">
                <a:hlinkClick r:id="rId3" action="ppaction://hlinksldjump"/>
              </a:rPr>
              <a:t>αύξηση της ευαισθητοποίησης</a:t>
            </a:r>
            <a:r>
              <a:rPr lang="en-GB" sz="1000" b="1" dirty="0">
                <a:hlinkClick r:id="rId3" action="ppaction://hlinksldjump"/>
              </a:rPr>
              <a:t>’</a:t>
            </a:r>
            <a:endParaRPr lang="en-GB" sz="1000" b="1" dirty="0"/>
          </a:p>
        </p:txBody>
      </p:sp>
    </p:spTree>
    <p:extLst>
      <p:ext uri="{BB962C8B-B14F-4D97-AF65-F5344CB8AC3E}">
        <p14:creationId xmlns="" xmlns:p14="http://schemas.microsoft.com/office/powerpoint/2010/main" val="2993869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 xmlns:thm15="http://schemas.microsoft.com/office/thememl/2012/main"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3456</TotalTime>
  <Words>7808</Words>
  <Application>Microsoft Office PowerPoint</Application>
  <PresentationFormat>Προσαρμογή</PresentationFormat>
  <Paragraphs>552</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EUOSHA Campaign 2018 - wide</vt:lpstr>
      <vt:lpstr>Διαφάνεια 1</vt:lpstr>
      <vt:lpstr>Διαφάνεια 2</vt:lpstr>
      <vt:lpstr>Τι μπορώ να κάνω για να βοηθήσω την επιχείρηση και τους εργαζόμενούς μου;</vt:lpstr>
      <vt:lpstr>Διαφάνεια 4</vt:lpstr>
      <vt:lpstr>Αύξηση της ευαισθητοποίησης στους χώρους εργασίας</vt:lpstr>
      <vt:lpstr>Αύξηση της ευαισθητοποίησης στους χώρους εργασίας: Διασφάλιση κοινής κατανόησης από όλους</vt:lpstr>
      <vt:lpstr>Αύξηση της ευαισθητοποίησης στους χώρους εργασίας: Μετάδοση του μηνύματος</vt:lpstr>
      <vt:lpstr>Αύξηση της ευαισθητοποίησης στους χώρους εργασίας: Εξασφάλιση δέσμευσης</vt:lpstr>
      <vt:lpstr>Αύξηση της ευαισθητοποίησης στους χώρους εργασίας: Ανάπτυξη πολιτικής για το άγχος και σχετική ενημέρωση των εργαζομένων </vt:lpstr>
      <vt:lpstr>Διαφάνεια 10</vt:lpstr>
      <vt:lpstr>Διαχείριση κινδύνων: Αξιολόγηση</vt:lpstr>
      <vt:lpstr>Μη φοβάστε την αλλαγή </vt:lpstr>
      <vt:lpstr>Αξιολόγηση των κινδύνων – Εκτίμηση Κινδύνου </vt:lpstr>
      <vt:lpstr>Προσέξτε ιδιαίτερα εκείνους που διατρέχουν τον μεγαλύτερο κίνδυνο</vt:lpstr>
      <vt:lpstr>Τεκμηρίωση των κινδύνων</vt:lpstr>
      <vt:lpstr>Διαφάνεια 16</vt:lpstr>
      <vt:lpstr>Συζήτηση για πιθανές ενέργειες</vt:lpstr>
      <vt:lpstr>Προετοιμασία για δράση</vt:lpstr>
      <vt:lpstr>Διαφάνεια 19</vt:lpstr>
      <vt:lpstr>Προληπτικές ενέργειες</vt:lpstr>
      <vt:lpstr>Διορθωτικές ενέργειες</vt:lpstr>
      <vt:lpstr>Υπερβολικές απαιτήσεις</vt:lpstr>
      <vt:lpstr>Έλλειψη ελέγχου σε προσωπικό επίπεδο</vt:lpstr>
      <vt:lpstr>Ανεπαρκής υποστήριξη  </vt:lpstr>
      <vt:lpstr>Κακές σχέσεις (συμπεριλαμβανομένης της παρενόχλησης)</vt:lpstr>
      <vt:lpstr>Βία από τρίτους</vt:lpstr>
      <vt:lpstr>Προληπτικές ενέργειες: Ρόλοι και αλλαγή</vt:lpstr>
      <vt:lpstr>Διαφάνεια 28</vt:lpstr>
      <vt:lpstr>Διορθωτικές ενέργειες</vt:lpstr>
      <vt:lpstr>Αλλαγή εργασίας</vt:lpstr>
      <vt:lpstr>Εκπαίδευση, λήψη αποφάσεων και ρόλοι</vt:lpstr>
      <vt:lpstr>Φροντίστε να συμμετέχουν και άλλοι - Παρέχετε υποστήριξη</vt:lpstr>
      <vt:lpstr>Προαγωγή της υγείας</vt:lpstr>
      <vt:lpstr>Διαφάνεια 34</vt:lpstr>
      <vt:lpstr>Ανάπτυξη ψυχικής ανθεκτικότητας</vt:lpstr>
      <vt:lpstr>Η ψυχική υγεία είναι εξίσου σημαντική</vt:lpstr>
      <vt:lpstr>Βελτίωση της υγείας και της ευημερίας/ευεξίας των εργαζομένων</vt:lpstr>
      <vt:lpstr>Υγιεινή διατροφή</vt:lpstr>
      <vt:lpstr>Σωματική άσκηση και συνετή κατανάλωση αλκοόλ </vt:lpstr>
      <vt:lpstr>Διαλείμματα και χαλάρωση</vt:lpstr>
      <vt:lpstr>Ανάπτυξη της ψυχικής ανθεκτικότητας των εργαζομένων μέσω της καλής διαχείρισης ανθρώπινου δυναμικού</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236</cp:revision>
  <cp:lastPrinted>2019-02-25T11:06:14Z</cp:lastPrinted>
  <dcterms:created xsi:type="dcterms:W3CDTF">2019-02-21T09:01:09Z</dcterms:created>
  <dcterms:modified xsi:type="dcterms:W3CDTF">2024-07-31T11:41:30Z</dcterms:modified>
</cp:coreProperties>
</file>