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handoutMasterIdLst>
    <p:handoutMasterId r:id="rId22"/>
  </p:handoutMasterIdLst>
  <p:sldIdLst>
    <p:sldId id="333" r:id="rId2"/>
    <p:sldId id="350"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p14="http://schemas.microsoft.com/office/powerpoint/2010/main" xmlns=""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p14="http://schemas.microsoft.com/office/powerpoint/2010/main" xmlns=""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292B129-3670-4276-BE82-349967EBBC05}" type="slidenum">
              <a:rPr lang="el-GR" smtClean="0"/>
              <a:pPr/>
              <a:t>1</a:t>
            </a:fld>
            <a:endParaRPr lang="el-GR"/>
          </a:p>
        </p:txBody>
      </p:sp>
    </p:spTree>
    <p:extLst>
      <p:ext uri="{BB962C8B-B14F-4D97-AF65-F5344CB8AC3E}">
        <p14:creationId xmlns:p14="http://schemas.microsoft.com/office/powerpoint/2010/main" xmlns="" val="111826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292B129-3670-4276-BE82-349967EBBC05}" type="slidenum">
              <a:rPr lang="el-GR" smtClean="0"/>
              <a:pPr/>
              <a:t>2</a:t>
            </a:fld>
            <a:endParaRPr lang="el-GR"/>
          </a:p>
        </p:txBody>
      </p:sp>
    </p:spTree>
    <p:extLst>
      <p:ext uri="{BB962C8B-B14F-4D97-AF65-F5344CB8AC3E}">
        <p14:creationId xmlns:p14="http://schemas.microsoft.com/office/powerpoint/2010/main" xmlns="" val="1118263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56683" y="-41610"/>
            <a:ext cx="926011" cy="6936959"/>
          </a:xfrm>
          <a:prstGeom prst="rect">
            <a:avLst/>
          </a:prstGeom>
        </p:spPr>
      </p:pic>
    </p:spTree>
    <p:extLst>
      <p:ext uri="{BB962C8B-B14F-4D97-AF65-F5344CB8AC3E}">
        <p14:creationId xmlns:p14="http://schemas.microsoft.com/office/powerpoint/2010/main" xmlns=""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p14="http://schemas.microsoft.com/office/powerpoint/2010/main" xmlns=""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p14="http://schemas.microsoft.com/office/powerpoint/2010/main" xmlns=""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xmlns=""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p14="http://schemas.microsoft.com/office/powerpoint/2010/main" xmlns=""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p14="http://schemas.microsoft.com/office/powerpoint/2010/main" xmlns=""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xml"/><Relationship Id="rId18" Type="http://schemas.openxmlformats.org/officeDocument/2006/relationships/slide" Target="slide8.xml"/><Relationship Id="rId3" Type="http://schemas.openxmlformats.org/officeDocument/2006/relationships/image" Target="../media/image9.jpeg"/><Relationship Id="rId7" Type="http://schemas.openxmlformats.org/officeDocument/2006/relationships/slide" Target="slide14.xml"/><Relationship Id="rId12" Type="http://schemas.openxmlformats.org/officeDocument/2006/relationships/slide" Target="slide1.xml"/><Relationship Id="rId1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slide" Target="slide18.xml"/><Relationship Id="rId5" Type="http://schemas.openxmlformats.org/officeDocument/2006/relationships/slide" Target="slide11.xml"/><Relationship Id="rId15" Type="http://schemas.openxmlformats.org/officeDocument/2006/relationships/slide" Target="slide5.xml"/><Relationship Id="rId10" Type="http://schemas.openxmlformats.org/officeDocument/2006/relationships/slide" Target="slide17.xml"/><Relationship Id="rId19" Type="http://schemas.openxmlformats.org/officeDocument/2006/relationships/slide" Target="slide9.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3" cstate="print"/>
          <a:srcRect/>
          <a:stretch/>
        </p:blipFill>
        <p:spPr>
          <a:xfrm>
            <a:off x="0" y="-1"/>
            <a:ext cx="12191999" cy="6858001"/>
          </a:xfrm>
          <a:prstGeom prst="rect">
            <a:avLst/>
          </a:prstGeom>
          <a:solidFill>
            <a:schemeClr val="accent6">
              <a:lumMod val="75000"/>
            </a:schemeClr>
          </a:solidFill>
          <a:ln>
            <a:solidFill>
              <a:schemeClr val="accent1">
                <a:lumMod val="20000"/>
                <a:lumOff val="80000"/>
              </a:schemeClr>
            </a:solidFill>
          </a:ln>
        </p:spPr>
      </p:pic>
      <p:sp>
        <p:nvSpPr>
          <p:cNvPr id="6" name="Rectángulo 4"/>
          <p:cNvSpPr/>
          <p:nvPr/>
        </p:nvSpPr>
        <p:spPr>
          <a:xfrm>
            <a:off x="228600" y="698752"/>
            <a:ext cx="5249254" cy="4524315"/>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r>
              <a:rPr lang="el-GR" sz="3200" b="1" dirty="0" smtClean="0">
                <a:solidFill>
                  <a:srgbClr val="003399"/>
                </a:solidFill>
              </a:rPr>
              <a:t>7. ΕΡΓΟΔΟΤΕΣ</a:t>
            </a:r>
          </a:p>
          <a:p>
            <a:pPr algn="ctr"/>
            <a:r>
              <a:rPr lang="el-GR" sz="3200" b="1" dirty="0" smtClean="0">
                <a:solidFill>
                  <a:srgbClr val="003399"/>
                </a:solidFill>
              </a:rPr>
              <a:t>ΜΥΘΟΙ </a:t>
            </a:r>
            <a:r>
              <a:rPr lang="el-GR" sz="3200" b="1" dirty="0">
                <a:solidFill>
                  <a:srgbClr val="003399"/>
                </a:solidFill>
              </a:rPr>
              <a:t>ΚΑΙ </a:t>
            </a:r>
            <a:r>
              <a:rPr lang="el-GR" sz="3200" b="1" dirty="0" smtClean="0">
                <a:solidFill>
                  <a:srgbClr val="003399"/>
                </a:solidFill>
              </a:rPr>
              <a:t>ΑΛΗΘΕΙΕΣ ΓΙΑ ΤΟΥΣ ΨΚΚ</a:t>
            </a:r>
            <a:endParaRPr lang="en-GB" sz="32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2715197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Είναι πραγματική ασθένεια το άγχος;</a:t>
            </a:r>
          </a:p>
        </p:txBody>
      </p:sp>
      <p:sp>
        <p:nvSpPr>
          <p:cNvPr id="3" name="Content Placeholder 2"/>
          <p:cNvSpPr>
            <a:spLocks noGrp="1"/>
          </p:cNvSpPr>
          <p:nvPr>
            <p:ph sz="half" idx="1"/>
          </p:nvPr>
        </p:nvSpPr>
        <p:spPr/>
        <p:txBody>
          <a:bodyPr/>
          <a:lstStyle/>
          <a:p>
            <a:r>
              <a:rPr lang="el-GR" dirty="0"/>
              <a:t>Το ίδιο το άγχος δεν είναι ασθένεια, αλλά μπορεί να οδηγήσει σε ασθένεια ή να επιδεινώσει υπάρχοντα προβλήματα.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254210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προκαλείται από πτυχές της εργασίας που δεν εμπίπτουν στις αρμοδιότητες του εργοδότη</a:t>
            </a:r>
          </a:p>
        </p:txBody>
      </p:sp>
      <p:sp>
        <p:nvSpPr>
          <p:cNvPr id="3" name="Content Placeholder 2"/>
          <p:cNvSpPr>
            <a:spLocks noGrp="1"/>
          </p:cNvSpPr>
          <p:nvPr>
            <p:ph sz="half" idx="1"/>
          </p:nvPr>
        </p:nvSpPr>
        <p:spPr/>
        <p:txBody>
          <a:bodyPr/>
          <a:lstStyle/>
          <a:p>
            <a:r>
              <a:rPr lang="el-GR" dirty="0"/>
              <a:t>Όχι. Οι πιο κοινές αιτίες εργασιακού άγχους οφείλονται στην κακή διαχείριση πρακτικών και διαδικασιών στο εργασιακό περιβάλλον.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8295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επιχείρηση / οργανισμός δεν είναι συμβουλευτική κλινική. Ο εργοδότης δεν είναι ψυχίατρος</a:t>
            </a:r>
          </a:p>
        </p:txBody>
      </p:sp>
      <p:sp>
        <p:nvSpPr>
          <p:cNvPr id="3" name="Content Placeholder 2"/>
          <p:cNvSpPr>
            <a:spLocks noGrp="1"/>
          </p:cNvSpPr>
          <p:nvPr>
            <p:ph sz="half" idx="1"/>
          </p:nvPr>
        </p:nvSpPr>
        <p:spPr/>
        <p:txBody>
          <a:bodyPr/>
          <a:lstStyle/>
          <a:p>
            <a:r>
              <a:rPr lang="el-GR" dirty="0"/>
              <a:t>Και τα δύο είναι αλήθεια. Αλλά δεν σας ζητείται να φροντίσετε κάποιο άτομο που υποφέρει από προβλήματα υγείας λόγω άγχους, (κατά τον ίδιο τρόπο που κανείς δεν θα περίμενε από εσάς να φροντίσετε κάποιο άτομο που υποφέρει από άσθμα συνδεόμενο με την εργασία ή από άλλες ασθένειες). Η συμβουλή προς εσάς είναι να διαχειρίζεστε την εργασία σας και τους εργαζομένους σας με τέτοιο τρόπο ώστε να μη διακινδυνεύει η υγεία τους και, εάν παρουσιάζουν προβλήματα, να καταβάλλετε κάθε προσπάθεια ώστε να αποφεύγεται η επιδείνωσή τους. </a:t>
            </a:r>
          </a:p>
          <a:p>
            <a:endParaRPr lang="el-GR" dirty="0"/>
          </a:p>
          <a:p>
            <a:r>
              <a:rPr lang="el-GR" dirty="0"/>
              <a:t>Για παράδειγμα, εάν προκύπτουν ψυχοκοινωνικοί κίνδυνοι, επειδή οι εργαζόμενοι δεν είναι σίγουροι για τους ρόλους και τις υποχρεώσεις τους, τότε φροντίστε να διασαφηνιστούν αυτοί οι ρόλοι ώστε να περιοριστεί ο κίνδυνος (και να βελτιωθεί παράλληλα η αποτελεσματικότητα των εργαζομένων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65149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0" y="171455"/>
            <a:ext cx="10079831" cy="815516"/>
          </a:xfrm>
        </p:spPr>
        <p:txBody>
          <a:bodyPr/>
          <a:lstStyle/>
          <a:p>
            <a:r>
              <a:rPr lang="el-GR" dirty="0"/>
              <a:t>Οι ίδιοι οι εργοδότες βρίσκονται υπό μεγάλη πίεση. Αγωνίζονται για την επιβίωση της επιχείρησης ή του οργανισμού τους και για να είναι σε θέση να πληρώνουν τους εργαζομένους τους</a:t>
            </a:r>
          </a:p>
        </p:txBody>
      </p:sp>
      <p:sp>
        <p:nvSpPr>
          <p:cNvPr id="3" name="Content Placeholder 2"/>
          <p:cNvSpPr>
            <a:spLocks noGrp="1"/>
          </p:cNvSpPr>
          <p:nvPr>
            <p:ph sz="half" idx="1"/>
          </p:nvPr>
        </p:nvSpPr>
        <p:spPr>
          <a:xfrm>
            <a:off x="600000" y="1553028"/>
            <a:ext cx="10080000" cy="4422971"/>
          </a:xfrm>
        </p:spPr>
        <p:txBody>
          <a:bodyPr/>
          <a:lstStyle/>
          <a:p>
            <a:r>
              <a:rPr lang="el-GR" dirty="0"/>
              <a:t>Πολλοί βλέπουν τη λήψη μέτρων για την προστασία της υγείας των εργαζομένων τους ως κόστος για την επιχείρησή ή τον οργανισμό τους, από πλευράς χρόνου και πόρων. Ωστόσο, υπάρχουν πολλά στοιχεία που αποδεικνύουν ότι, μακροπρόθεσμα, αυτές οι ενέργειες αποτελούν όφελος και όχι κόστος. </a:t>
            </a:r>
          </a:p>
          <a:p>
            <a:endParaRPr lang="el-GR" dirty="0"/>
          </a:p>
          <a:p>
            <a:r>
              <a:rPr lang="el-GR" dirty="0"/>
              <a:t>Ο χρόνος που δαπανάται για την πρόληψη και τον περιορισμό του άγχους μπορεί να ωφελήσει την επιχείρηση ή τον οργανισμό μέσω παραγόντων όπως η βελτιωμένη απόδοση και η μειωμένη απουσία, με την επακόλουθη αύξηση της παραγωγικότητας και της ευεξίας του εργατικού δυναμικού.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127399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εταιρεία δεν έχει τους πόρους για να διαχειριστεί τους ψυχοκοινωνικούς κινδύνους </a:t>
            </a:r>
          </a:p>
        </p:txBody>
      </p:sp>
      <p:sp>
        <p:nvSpPr>
          <p:cNvPr id="3" name="Content Placeholder 2"/>
          <p:cNvSpPr>
            <a:spLocks noGrp="1"/>
          </p:cNvSpPr>
          <p:nvPr>
            <p:ph sz="half" idx="1"/>
          </p:nvPr>
        </p:nvSpPr>
        <p:spPr/>
        <p:txBody>
          <a:bodyPr/>
          <a:lstStyle/>
          <a:p>
            <a:r>
              <a:rPr lang="el-GR" dirty="0"/>
              <a:t>Εάν δεν διαχειριστείτε τους ψυχοκοινωνικούς κινδύνους, η επιχείρησή ή ο οργανισμός σας θα ζημιωθεί πραγματικά. Οι πιο κοινές αιτίες εργασιακού άγχους οφείλονται σε πρακτικές και διαδικασίες κακής διαχείρισης και η βελτίωση αυτών των πρακτικών μπορεί να περιορίσει τους κινδύνους και να βελτιώσει τον τρόπο διοίκησης της επιχείρησης ή του οργανισμού σας. Συχνά δεν χρειάζονται ειδικοί πόροι, παρά μόνο η κατανόηση της φύσης του προβλήματος και των πιθανών αιτιών, για τα οποία σας παρέχει πληροφορίες ο παρών </a:t>
            </a:r>
            <a:r>
              <a:rPr lang="el-GR" dirty="0" smtClean="0"/>
              <a:t>ψηφιακός </a:t>
            </a:r>
            <a:r>
              <a:rPr lang="el-GR" dirty="0"/>
              <a:t>οδηγός. Η συμβουλή προς εσάς είναι να διαχειρίζεστε την εργασία σας και τους εργαζομένους σας με τέτοιο τρόπο ώστε να μη διακινδυνεύει η υγεία τους και, εάν παρουσιάζουν προβλήματα, να καταβάλλετε κάθε προσπάθεια ώστε να αποφεύγεται η επιδείνωσή τους και να παρέχετε βοήθεια.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92045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«Εάν δεν αντέχετε τη ζέστη, μην μπαίνετε στην κουζίνα»  </a:t>
            </a:r>
          </a:p>
        </p:txBody>
      </p:sp>
      <p:sp>
        <p:nvSpPr>
          <p:cNvPr id="3" name="Content Placeholder 2"/>
          <p:cNvSpPr>
            <a:spLocks noGrp="1"/>
          </p:cNvSpPr>
          <p:nvPr>
            <p:ph sz="half" idx="1"/>
          </p:nvPr>
        </p:nvSpPr>
        <p:spPr>
          <a:xfrm>
            <a:off x="600000" y="861025"/>
            <a:ext cx="10080000" cy="5365604"/>
          </a:xfrm>
        </p:spPr>
        <p:txBody>
          <a:bodyPr>
            <a:normAutofit fontScale="92500" lnSpcReduction="20000"/>
          </a:bodyPr>
          <a:lstStyle/>
          <a:p>
            <a:r>
              <a:rPr lang="el-GR" dirty="0"/>
              <a:t>Είναι σημαντικό να κατανοούμε τη διαφορά ανάμεσα στις πιέσεις και τις απαιτήσεις της εργασίας και το άγχος. Δεν υπάρχει αμφιβολία ότι οι εργαζόμενοι πρέπει να γνωρίζουν τις απαιτήσεις που έχουν από αυτούς οι εργοδότες και, εφόσον αυτές οι απαιτήσεις είναι λογικές, αυτό δεν θα πρέπει να αποτελεί πρόβλημα. </a:t>
            </a:r>
          </a:p>
          <a:p>
            <a:endParaRPr lang="el-GR" dirty="0"/>
          </a:p>
          <a:p>
            <a:r>
              <a:rPr lang="el-GR" dirty="0"/>
              <a:t>Ωστόσο, χρησιμοποιώντας το ακόλουθο παράδειγμα, υπάρχει διαφορά ανάμεσα στο να αναγνωρίζει κανείς ότι για το μαγείρεμα χρειάζεται θερμότητα και επομένως ένα συγκεκριμένο επίπεδο αντοχής της ζέστης είναι αναμενόμενο, από το να αφήνει κανείς την κουζίνα να ζεσταίνεται τόσο πολύ που να τίθεται σε κίνδυνο η υγεία των εργαζομένων από την πιθανή εκδήλωση κάποιας σχετικής επαγγελματικής ασθένειας. </a:t>
            </a:r>
          </a:p>
          <a:p>
            <a:endParaRPr lang="el-GR" dirty="0"/>
          </a:p>
          <a:p>
            <a:r>
              <a:rPr lang="el-GR" dirty="0"/>
              <a:t>Θα πρέπει να αποδεχθούμε ότι κάτι που προκαλεί άγχος σε έναν εργαζόμενο μπορεί να μην προκαλεί άγχος σε κάποιον άλλο. Για αυτό το λόγο, οι εργαζόμενοι θα πρέπει να εκφράζουν τους προβληματισμούς που πιθανόν να έχουν, ώστε να εξακριβώνονται τα μέτρα που πιθανόν να πρέπει να ληφθούν για τον περιορισμό του κινδύνου. Παρόλα αυτά μερικές φορές κάποιος εργαζόμενος μπορεί να βρίσκει τη φύση της εργασίας του ιδιαίτερα αγχωτική.</a:t>
            </a:r>
          </a:p>
          <a:p>
            <a:endParaRPr lang="el-GR" dirty="0"/>
          </a:p>
          <a:p>
            <a:r>
              <a:rPr lang="el-GR" dirty="0"/>
              <a:t>Για παράδειγμα, περιπτώσεις με συναισθηματικά υπερβολικά απαιτητική, απομονωτική, ή επικεντρωμένη στο στόχο εργασία. Σε τέτοιες περιστάσεις, εάν είναι πραγματικά αδύνατο να αλλάξει η εργασία, μπορεί ο εργαζόμενος να μην είναι ο κατάλληλος για τη συγκεκριμένη εργασία και θα ήταν προς η εργασία, το συμφέρον όλων να εξεταστεί το ενδεχόμενο εναλλακτικών λύσεων.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298649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2" y="179999"/>
            <a:ext cx="10079831" cy="879543"/>
          </a:xfrm>
        </p:spPr>
        <p:txBody>
          <a:bodyPr/>
          <a:lstStyle/>
          <a:p>
            <a:r>
              <a:rPr lang="el-GR" dirty="0"/>
              <a:t>Όλοι χρειαζόμαστε το άγχος για να παραμένουμε σε εγρήγορση / Όλοι χρειαζόμαστε το άγχος σε κάποιο βαθμό / Οι εργαζόμενοι χρειάζονται λίγο άγχος προκειμένου να εργάζονται αποτελεσματικά</a:t>
            </a:r>
          </a:p>
        </p:txBody>
      </p:sp>
      <p:sp>
        <p:nvSpPr>
          <p:cNvPr id="3" name="Content Placeholder 2"/>
          <p:cNvSpPr>
            <a:spLocks noGrp="1"/>
          </p:cNvSpPr>
          <p:nvPr>
            <p:ph sz="half" idx="1"/>
          </p:nvPr>
        </p:nvSpPr>
        <p:spPr>
          <a:xfrm>
            <a:off x="600000" y="1799770"/>
            <a:ext cx="10080000" cy="4176229"/>
          </a:xfrm>
        </p:spPr>
        <p:txBody>
          <a:bodyPr/>
          <a:lstStyle/>
          <a:p>
            <a:r>
              <a:rPr lang="el-GR" dirty="0"/>
              <a:t>Δεν χρειαζόμαστε άγχος, χρειαζόμαστε προκλήσεις ή πίεση. Οι εργαζόμενοι χρειάζονται κάποιες προκλήσεις προκειμένου να εργάζονται αποτελεσματικά, να παραμένουν σε εγρήγορση και να έχουν κίνητρα για να εκτελούν τη δουλειά τους με επιτυχία (και μερικοί εργαζόμενοι χρειάζονται μεγαλύτερες προκλήσεις απ' </a:t>
            </a:r>
            <a:r>
              <a:rPr lang="el-GR" dirty="0" err="1"/>
              <a:t>ό,τι</a:t>
            </a:r>
            <a:r>
              <a:rPr lang="el-GR" dirty="0"/>
              <a:t> άλλοι). Οι υπερβολικές προκλήσεις μπορούν να μειώσουν τη συνολική απόδοση και, εάν ο εργαζόμενος δεν είναι σε θέση να ανταπεξέλθει στις προκλήσεις που αντιμετωπίζει, αυτό μπορεί να οδηγήσει σε κακή υγεία που οφείλεται στο άγχος ή σε περαιτέρω μείωση της απόδοσης.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18125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πρέπει να ενθαρρύνω τους εργαζομένους να μου μιλήσουν για το άγχος που νιώθουν οι ίδιοι ή κάποιοι άλλοι;</a:t>
            </a:r>
          </a:p>
        </p:txBody>
      </p:sp>
      <p:sp>
        <p:nvSpPr>
          <p:cNvPr id="3" name="Content Placeholder 2"/>
          <p:cNvSpPr>
            <a:spLocks noGrp="1"/>
          </p:cNvSpPr>
          <p:nvPr>
            <p:ph sz="half" idx="1"/>
          </p:nvPr>
        </p:nvSpPr>
        <p:spPr/>
        <p:txBody>
          <a:bodyPr/>
          <a:lstStyle/>
          <a:p>
            <a:r>
              <a:rPr lang="el-GR" dirty="0"/>
              <a:t>Είναι σημαντικό να διαβεβαιώνετε τους εργαζομένους σας ότι μπορούν να έρθουν και να συζητήσουν μαζί σας τα προβλήματα που έχουν και να τους καθησυχάζετε ότι αυτές οι συνομιλίες θα παραμένουν εμπιστευτικές, προκειμένου να τους ενθαρρύνετε να μιλήσουν. Ίσως να θέλουν να σας μιλήσουν εάν αισθάνονται ότι κάποιοι εργασιακοί παράγοντες προκαλούν ή συμβάλλουν στο άγχος που νιώθουν οι ίδιοι ή κάποιος συνάδελφος. Ένα άτομο που αισθάνεται άγχος λόγω προβλημάτων στο σπίτι μπορεί να αισθάνεται ότι αυτό επηρεάζει την εργασία του. </a:t>
            </a:r>
          </a:p>
          <a:p>
            <a:endParaRPr lang="el-GR" dirty="0"/>
          </a:p>
          <a:p>
            <a:r>
              <a:rPr lang="el-GR" dirty="0"/>
              <a:t>Είναι καλή ιδέα να φροντίζετε για την αύξηση της ευαισθητοποίησης των εργαζομένων σχετικά με τα προβλήματα που μπορεί να προκαλέσει το άγχος, είτε αυτό οφείλεται στην εργασία είτε όχι, και να τους παροτρύνετε να μιλήσουν για αυτά, προτού γίνουν πολύ σοβαρά. Το να υποφέρει κανείς από άγχος μπορεί να θεωρηθεί ως αδυναμία και πολλά άτομα δεν είναι πρόθυμα να παραδεχτούν ότι έχουν προβλήματα. </a:t>
            </a:r>
          </a:p>
          <a:p>
            <a:endParaRPr lang="en-GB" dirty="0"/>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2973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πρέπει να κάνω, εάν κάποιος εργαζόμενος παραπονεθεί ότι νιώθει αγχωμένος;</a:t>
            </a:r>
          </a:p>
        </p:txBody>
      </p:sp>
      <p:sp>
        <p:nvSpPr>
          <p:cNvPr id="3" name="Content Placeholder 2"/>
          <p:cNvSpPr>
            <a:spLocks noGrp="1"/>
          </p:cNvSpPr>
          <p:nvPr>
            <p:ph sz="half" idx="1"/>
          </p:nvPr>
        </p:nvSpPr>
        <p:spPr/>
        <p:txBody>
          <a:bodyPr/>
          <a:lstStyle/>
          <a:p>
            <a:r>
              <a:rPr lang="el-GR" dirty="0"/>
              <a:t>Καταρχήν, ακούστε προσεκτικά αυτά που έχει να σας πει ακόμη και αν η κύρια πηγή άγχους είναι εκτός της εργασίας, καθώς το άγχος μπορεί να επηρεάσει την αποδοτικότητά του στην εργασία. </a:t>
            </a:r>
            <a:endParaRPr lang="el-GR" dirty="0" smtClean="0"/>
          </a:p>
          <a:p>
            <a:endParaRPr lang="el-GR" dirty="0" smtClean="0"/>
          </a:p>
          <a:p>
            <a:r>
              <a:rPr lang="el-GR" dirty="0" smtClean="0"/>
              <a:t>Προσπαθήστε </a:t>
            </a:r>
            <a:r>
              <a:rPr lang="el-GR" dirty="0"/>
              <a:t>να εντοπίσετε την πηγή(</a:t>
            </a:r>
            <a:r>
              <a:rPr lang="el-GR" dirty="0" err="1"/>
              <a:t>ές</a:t>
            </a:r>
            <a:r>
              <a:rPr lang="el-GR" dirty="0"/>
              <a:t>) του άγχους, ώστε να μπορείτε να συζητήσετε τρόπους περιορισμού και διαχείρισής τους.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981728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589024"/>
            <a:ext cx="5249254" cy="5601533"/>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spcBef>
                <a:spcPts val="1200"/>
              </a:spcBef>
            </a:pPr>
            <a:r>
              <a:rPr lang="el-GR" sz="2400" b="1" dirty="0" smtClean="0">
                <a:solidFill>
                  <a:srgbClr val="003399"/>
                </a:solidFill>
              </a:rPr>
              <a:t>Διαβάστε </a:t>
            </a:r>
            <a:r>
              <a:rPr lang="el-GR" sz="2400" b="1" dirty="0" smtClean="0">
                <a:solidFill>
                  <a:srgbClr val="003399"/>
                </a:solidFill>
              </a:rPr>
              <a:t>στην επόμενη ενότητα:</a:t>
            </a:r>
          </a:p>
          <a:p>
            <a:pPr algn="ctr"/>
            <a:r>
              <a:rPr lang="el-GR" sz="3200" b="1" dirty="0" smtClean="0">
                <a:solidFill>
                  <a:srgbClr val="003399"/>
                </a:solidFill>
              </a:rPr>
              <a:t>8. ΕΡΓΑΖΟΜΕΝΟΙ  </a:t>
            </a:r>
            <a:br>
              <a:rPr lang="el-GR" sz="3200" b="1" dirty="0" smtClean="0">
                <a:solidFill>
                  <a:srgbClr val="003399"/>
                </a:solidFill>
              </a:rPr>
            </a:br>
            <a:r>
              <a:rPr lang="el-GR" sz="3200" b="1" dirty="0" smtClean="0">
                <a:solidFill>
                  <a:srgbClr val="003399"/>
                </a:solidFill>
              </a:rPr>
              <a:t> ΜΥΘΟΙ ΚΑΙ </a:t>
            </a:r>
            <a:r>
              <a:rPr lang="el-GR" sz="3200" b="1" dirty="0" smtClean="0">
                <a:solidFill>
                  <a:srgbClr val="003399"/>
                </a:solidFill>
              </a:rPr>
              <a:t>ΑΛΗΘΕΙΕΣ ΓΙΑ ΤΟΥΣ ΨΚΚ</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3" cstate="print"/>
          <a:srcRect/>
          <a:stretch/>
        </p:blipFill>
        <p:spPr>
          <a:xfrm>
            <a:off x="0" y="-1"/>
            <a:ext cx="12191999" cy="6858001"/>
          </a:xfrm>
          <a:prstGeom prst="rect">
            <a:avLst/>
          </a:prstGeom>
          <a:solidFill>
            <a:schemeClr val="accent6">
              <a:lumMod val="75000"/>
            </a:schemeClr>
          </a:solidFill>
          <a:ln>
            <a:solidFill>
              <a:schemeClr val="accent1">
                <a:lumMod val="20000"/>
                <a:lumOff val="80000"/>
              </a:schemeClr>
            </a:solidFill>
          </a:ln>
        </p:spPr>
      </p:pic>
      <p:sp>
        <p:nvSpPr>
          <p:cNvPr id="6" name="Rectángulo 4"/>
          <p:cNvSpPr/>
          <p:nvPr/>
        </p:nvSpPr>
        <p:spPr>
          <a:xfrm>
            <a:off x="228600" y="552448"/>
            <a:ext cx="5249254" cy="1569660"/>
          </a:xfrm>
          <a:prstGeom prst="rect">
            <a:avLst/>
          </a:prstGeom>
        </p:spPr>
        <p:txBody>
          <a:bodyPr wrap="square">
            <a:spAutoFit/>
          </a:bodyPr>
          <a:lstStyle/>
          <a:p>
            <a:pPr algn="ctr"/>
            <a:r>
              <a:rPr lang="el-GR" sz="3200" b="1" dirty="0" smtClean="0">
                <a:solidFill>
                  <a:srgbClr val="003399"/>
                </a:solidFill>
              </a:rPr>
              <a:t>7. ΕΡΓΟΔΟΤΕΣ</a:t>
            </a:r>
          </a:p>
          <a:p>
            <a:pPr algn="ctr"/>
            <a:r>
              <a:rPr lang="el-GR" sz="3200" b="1" dirty="0" smtClean="0">
                <a:solidFill>
                  <a:srgbClr val="003399"/>
                </a:solidFill>
              </a:rPr>
              <a:t>ΜΥΘΟΙ </a:t>
            </a:r>
            <a:r>
              <a:rPr lang="el-GR" sz="3200" b="1" dirty="0">
                <a:solidFill>
                  <a:srgbClr val="003399"/>
                </a:solidFill>
              </a:rPr>
              <a:t>ΚΑΙ </a:t>
            </a:r>
            <a:r>
              <a:rPr lang="el-GR" sz="3200" b="1" dirty="0" smtClean="0">
                <a:solidFill>
                  <a:srgbClr val="003399"/>
                </a:solidFill>
              </a:rPr>
              <a:t>ΑΛΗΘΕΙΕΣ</a:t>
            </a:r>
          </a:p>
          <a:p>
            <a:pPr algn="ctr"/>
            <a:r>
              <a:rPr lang="el-GR" sz="3200" b="1" dirty="0" smtClean="0">
                <a:solidFill>
                  <a:srgbClr val="003399"/>
                </a:solidFill>
              </a:rPr>
              <a:t>ΓΙΑ ΤΟΥΣ ΨΚΚ</a:t>
            </a:r>
            <a:endParaRPr lang="en-GB" sz="3200" b="1" dirty="0">
              <a:solidFill>
                <a:srgbClr val="003399"/>
              </a:solidFill>
            </a:endParaRPr>
          </a:p>
        </p:txBody>
      </p:sp>
      <p:grpSp>
        <p:nvGrpSpPr>
          <p:cNvPr id="2" name="14 - Ομάδα"/>
          <p:cNvGrpSpPr/>
          <p:nvPr/>
        </p:nvGrpSpPr>
        <p:grpSpPr>
          <a:xfrm>
            <a:off x="6658960" y="1289304"/>
            <a:ext cx="5427568" cy="5385815"/>
            <a:chOff x="6183472" y="62636"/>
            <a:chExt cx="5427568" cy="7134675"/>
          </a:xfrm>
        </p:grpSpPr>
        <p:sp>
          <p:nvSpPr>
            <p:cNvPr id="11" name="Rectangle 10"/>
            <p:cNvSpPr/>
            <p:nvPr/>
          </p:nvSpPr>
          <p:spPr>
            <a:xfrm>
              <a:off x="6183472" y="256447"/>
              <a:ext cx="5427568" cy="694086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6183472" y="62636"/>
              <a:ext cx="5427568" cy="70256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1240" tIns="291592" rIns="421240" bIns="99568" numCol="1" spcCol="1270" anchor="t" anchorCtr="0">
              <a:noAutofit/>
            </a:bodyPr>
            <a:lstStyle/>
            <a:p>
              <a:pPr marL="265113" lvl="1" indent="-265113" defTabSz="622300">
                <a:lnSpc>
                  <a:spcPct val="90000"/>
                </a:lnSpc>
                <a:spcBef>
                  <a:spcPct val="0"/>
                </a:spcBef>
                <a:spcAft>
                  <a:spcPct val="15000"/>
                </a:spcAft>
                <a:buChar char="••"/>
              </a:pPr>
              <a:r>
                <a:rPr lang="el-GR" sz="1500" dirty="0" smtClean="0">
                  <a:hlinkClick r:id="rId4" action="ppaction://hlinksldjump"/>
                </a:rPr>
                <a:t>Το άγχος προκαλείται από πτυχές της εργασίας που δεν εμπίπτουν στις αρμοδιότητες του εργοδότη</a:t>
              </a:r>
              <a:endParaRPr lang="en-GB" sz="1500" dirty="0" smtClean="0"/>
            </a:p>
            <a:p>
              <a:pPr marL="265113" lvl="1" indent="-265113" defTabSz="622300">
                <a:lnSpc>
                  <a:spcPct val="90000"/>
                </a:lnSpc>
                <a:spcBef>
                  <a:spcPct val="0"/>
                </a:spcBef>
                <a:spcAft>
                  <a:spcPct val="15000"/>
                </a:spcAft>
                <a:buChar char="••"/>
              </a:pPr>
              <a:r>
                <a:rPr lang="el-GR" sz="1500" dirty="0" smtClean="0">
                  <a:hlinkClick r:id="rId5" action="ppaction://hlinksldjump"/>
                </a:rPr>
                <a:t>Η επιχείρηση/οργανισμός δεν είναι συμβουλευτική κλινική. </a:t>
              </a:r>
              <a:br>
                <a:rPr lang="el-GR" sz="1500" dirty="0" smtClean="0">
                  <a:hlinkClick r:id="rId5" action="ppaction://hlinksldjump"/>
                </a:rPr>
              </a:br>
              <a:r>
                <a:rPr lang="el-GR" sz="1500" dirty="0" smtClean="0">
                  <a:hlinkClick r:id="rId5" action="ppaction://hlinksldjump"/>
                </a:rPr>
                <a:t>Ο εργοδότης δεν είναι ψυχίατρος</a:t>
              </a:r>
              <a:endParaRPr lang="en-GB" sz="1500" dirty="0" smtClean="0"/>
            </a:p>
            <a:p>
              <a:pPr marL="265113" lvl="1" indent="-265113" algn="l" defTabSz="622300">
                <a:lnSpc>
                  <a:spcPct val="90000"/>
                </a:lnSpc>
                <a:spcBef>
                  <a:spcPct val="0"/>
                </a:spcBef>
                <a:spcAft>
                  <a:spcPct val="15000"/>
                </a:spcAft>
                <a:buChar char="••"/>
              </a:pPr>
              <a:r>
                <a:rPr lang="el-GR" sz="1500" dirty="0" smtClean="0">
                  <a:hlinkClick r:id="rId6" action="ppaction://hlinksldjump"/>
                </a:rPr>
                <a:t>Οι ίδιοι οι εργοδότες βρίσκονται υπό μεγάλη πίεση. Αγωνίζονται για την επιβίωση της επιχείρησης ή του οργανισμού τους και για να είναι σε θέση να πληρώνουν τους εργαζόμενους τους</a:t>
              </a:r>
              <a:endParaRPr lang="en-GB" sz="1500" kern="1200" noProof="0" dirty="0" smtClean="0"/>
            </a:p>
            <a:p>
              <a:pPr marL="265113" lvl="1" indent="-265113" algn="l" defTabSz="622300">
                <a:lnSpc>
                  <a:spcPct val="90000"/>
                </a:lnSpc>
                <a:spcBef>
                  <a:spcPct val="0"/>
                </a:spcBef>
                <a:spcAft>
                  <a:spcPct val="15000"/>
                </a:spcAft>
                <a:buChar char="••"/>
              </a:pPr>
              <a:r>
                <a:rPr lang="el-GR" sz="1500" dirty="0" smtClean="0">
                  <a:hlinkClick r:id="rId7" action="ppaction://hlinksldjump"/>
                </a:rPr>
                <a:t>Μια </a:t>
              </a:r>
              <a:r>
                <a:rPr lang="el-GR" sz="1500" dirty="0">
                  <a:hlinkClick r:id="rId7" action="ppaction://hlinksldjump"/>
                </a:rPr>
                <a:t>εταιρεία δεν έχει τους πόρους</a:t>
              </a:r>
              <a:r>
                <a:rPr lang="en-GB" sz="1500" kern="1200" noProof="0" dirty="0">
                  <a:hlinkClick r:id="rId7" action="ppaction://hlinksldjump"/>
                </a:rPr>
                <a:t> </a:t>
              </a:r>
              <a:r>
                <a:rPr lang="el-GR" sz="1500" kern="1200" noProof="0" dirty="0">
                  <a:hlinkClick r:id="rId7" action="ppaction://hlinksldjump"/>
                </a:rPr>
                <a:t>για να διαχειριστεί τους ψυχοκοινωνικούς κινδύνους</a:t>
              </a:r>
              <a:endParaRPr lang="en-GB" sz="1500" kern="1200" noProof="0" dirty="0"/>
            </a:p>
            <a:p>
              <a:pPr marL="265113" lvl="1" indent="-265113" algn="l" defTabSz="622300">
                <a:lnSpc>
                  <a:spcPct val="90000"/>
                </a:lnSpc>
                <a:spcBef>
                  <a:spcPct val="0"/>
                </a:spcBef>
                <a:spcAft>
                  <a:spcPct val="15000"/>
                </a:spcAft>
                <a:buChar char="••"/>
              </a:pPr>
              <a:r>
                <a:rPr lang="el-GR" sz="1500" kern="1200" noProof="0" dirty="0">
                  <a:hlinkClick r:id="rId8" action="ppaction://hlinksldjump"/>
                </a:rPr>
                <a:t>«Εάν δεν αντέχετε τη ζέστη, μην μπαίνετε στην κουζίνα»</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9" action="ppaction://hlinksldjump"/>
                </a:rPr>
                <a:t>Όλοι χρειαζόμαστε το άγχος για να παραμένουμε σε εγρήγορση</a:t>
              </a:r>
              <a:r>
                <a:rPr lang="en-GB" sz="1500" kern="1200" noProof="0" dirty="0">
                  <a:hlinkClick r:id="rId9" action="ppaction://hlinksldjump"/>
                </a:rPr>
                <a:t> /</a:t>
              </a:r>
              <a:r>
                <a:rPr lang="el-GR" sz="1500" kern="1200" noProof="0" dirty="0">
                  <a:hlinkClick r:id="rId9" action="ppaction://hlinksldjump"/>
                </a:rPr>
                <a:t> Όλοι χρειαζόμαστε το άγχος σε κάποιο βαθμό</a:t>
              </a:r>
              <a:r>
                <a:rPr lang="en-GB" sz="1500" kern="1200" noProof="0" dirty="0">
                  <a:hlinkClick r:id="rId9" action="ppaction://hlinksldjump"/>
                </a:rPr>
                <a:t> </a:t>
              </a:r>
              <a:r>
                <a:rPr lang="en-GB" sz="1500" kern="1200" dirty="0">
                  <a:hlinkClick r:id="rId9" action="ppaction://hlinksldjump"/>
                </a:rPr>
                <a:t> / </a:t>
              </a:r>
              <a:r>
                <a:rPr lang="el-GR" sz="1500" dirty="0">
                  <a:hlinkClick r:id="rId9" action="ppaction://hlinksldjump"/>
                </a:rPr>
                <a:t>Οι ε</a:t>
              </a:r>
              <a:r>
                <a:rPr lang="el-GR" sz="1500" kern="1200" dirty="0">
                  <a:hlinkClick r:id="rId9" action="ppaction://hlinksldjump"/>
                </a:rPr>
                <a:t>ργαζόμενοι χρειάζονται λίγο άγχος προκειμένου να εργάζονται αποτελεσματικά</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0" action="ppaction://hlinksldjump"/>
                </a:rPr>
                <a:t>Γιατί πρέπει να ενθαρρύνω τους εργαζόμενους να μου μιλήσουν για το άγχος που νιώθουν οι ίδιοι ή κάποιοι άλλοι;</a:t>
              </a:r>
              <a:r>
                <a:rPr lang="en-GB" sz="1500" kern="1200" noProof="0" dirty="0">
                  <a:hlinkClick r:id="rId10" action="ppaction://hlinksldjump"/>
                </a:rPr>
                <a:t> </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1" action="ppaction://hlinksldjump"/>
                </a:rPr>
                <a:t>Τι πρέπει να κάνω, αν ένας εργαζόμενος παραπονεθεί ότι νιώθει αγχωμένος;</a:t>
              </a:r>
              <a:endParaRPr lang="en-GB" sz="1500" kern="1200" noProof="0" dirty="0"/>
            </a:p>
          </p:txBody>
        </p:sp>
      </p:grpSp>
      <p:grpSp>
        <p:nvGrpSpPr>
          <p:cNvPr id="3" name="Group 6"/>
          <p:cNvGrpSpPr/>
          <p:nvPr/>
        </p:nvGrpSpPr>
        <p:grpSpPr>
          <a:xfrm>
            <a:off x="255218" y="2433240"/>
            <a:ext cx="4307638" cy="413280"/>
            <a:chOff x="271378" y="181529"/>
            <a:chExt cx="3799297" cy="413280"/>
          </a:xfrm>
        </p:grpSpPr>
        <p:sp>
          <p:nvSpPr>
            <p:cNvPr id="8" name="Rounded Rectangle 7"/>
            <p:cNvSpPr/>
            <p:nvPr/>
          </p:nvSpPr>
          <p:spPr>
            <a:xfrm>
              <a:off x="271378" y="181529"/>
              <a:ext cx="3799297" cy="41328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6"/>
            <p:cNvSpPr txBox="1"/>
            <p:nvPr/>
          </p:nvSpPr>
          <p:spPr>
            <a:xfrm>
              <a:off x="291553" y="201704"/>
              <a:ext cx="3758947"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3604" tIns="0" rIns="143604" bIns="0" numCol="1" spcCol="1270" anchor="ctr" anchorCtr="0">
              <a:noAutofit/>
            </a:bodyPr>
            <a:lstStyle/>
            <a:p>
              <a:pPr defTabSz="622300">
                <a:lnSpc>
                  <a:spcPct val="90000"/>
                </a:lnSpc>
                <a:spcBef>
                  <a:spcPct val="0"/>
                </a:spcBef>
                <a:spcAft>
                  <a:spcPct val="35000"/>
                </a:spcAft>
              </a:pPr>
              <a:r>
                <a:rPr lang="el-GR" sz="1400" b="1" dirty="0" smtClean="0">
                  <a:hlinkClick r:id="rId12" action="ppaction://hlinksldjump"/>
                </a:rPr>
                <a:t>Εργοδότες </a:t>
              </a:r>
              <a:r>
                <a:rPr lang="en-GB" sz="1400" b="1" dirty="0" smtClean="0">
                  <a:hlinkClick r:id="rId12" action="ppaction://hlinksldjump"/>
                </a:rPr>
                <a:t>– </a:t>
              </a:r>
              <a:r>
                <a:rPr lang="el-GR" sz="1400" b="1" kern="1200" noProof="0" dirty="0" smtClean="0">
                  <a:hlinkClick r:id="rId12" action="ppaction://hlinksldjump"/>
                </a:rPr>
                <a:t>Μύθοι </a:t>
              </a:r>
              <a:r>
                <a:rPr lang="el-GR" sz="1400" b="1" kern="1200" noProof="0" dirty="0">
                  <a:hlinkClick r:id="rId12" action="ppaction://hlinksldjump"/>
                </a:rPr>
                <a:t>και </a:t>
              </a:r>
              <a:r>
                <a:rPr lang="el-GR" sz="1400" b="1" kern="1200" noProof="0" dirty="0" smtClean="0">
                  <a:hlinkClick r:id="rId12" action="ppaction://hlinksldjump"/>
                </a:rPr>
                <a:t>αλήθειες για τους ΨΚΚ</a:t>
              </a:r>
              <a:r>
                <a:rPr lang="en-GB" sz="1400" b="1" dirty="0" smtClean="0">
                  <a:hlinkClick r:id="rId12" action="ppaction://hlinksldjump"/>
                </a:rPr>
                <a:t> </a:t>
              </a:r>
              <a:endParaRPr lang="en-GB" sz="1400" b="1" dirty="0">
                <a:hlinkClick r:id="rId12" action="ppaction://hlinksldjump"/>
              </a:endParaRPr>
            </a:p>
          </p:txBody>
        </p:sp>
      </p:grpSp>
      <p:grpSp>
        <p:nvGrpSpPr>
          <p:cNvPr id="13" name="14 - Ομάδα"/>
          <p:cNvGrpSpPr/>
          <p:nvPr/>
        </p:nvGrpSpPr>
        <p:grpSpPr>
          <a:xfrm>
            <a:off x="255112" y="2764848"/>
            <a:ext cx="5432456" cy="3910272"/>
            <a:chOff x="6183472" y="180144"/>
            <a:chExt cx="5427568" cy="6375168"/>
          </a:xfrm>
        </p:grpSpPr>
        <p:sp>
          <p:nvSpPr>
            <p:cNvPr id="15" name="Rectangle 10"/>
            <p:cNvSpPr/>
            <p:nvPr/>
          </p:nvSpPr>
          <p:spPr>
            <a:xfrm>
              <a:off x="6183472" y="381312"/>
              <a:ext cx="5427568" cy="617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TextBox 11"/>
            <p:cNvSpPr txBox="1"/>
            <p:nvPr/>
          </p:nvSpPr>
          <p:spPr>
            <a:xfrm>
              <a:off x="6183472" y="180144"/>
              <a:ext cx="5427568" cy="3517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1240" tIns="291592" rIns="421240" bIns="99568" numCol="1" spcCol="1270" anchor="t" anchorCtr="0">
              <a:noAutofit/>
            </a:bodyPr>
            <a:lstStyle/>
            <a:p>
              <a:pPr marL="265113" lvl="1" indent="-265113" algn="l" defTabSz="622300">
                <a:lnSpc>
                  <a:spcPct val="90000"/>
                </a:lnSpc>
                <a:spcBef>
                  <a:spcPct val="0"/>
                </a:spcBef>
                <a:spcAft>
                  <a:spcPct val="15000"/>
                </a:spcAft>
                <a:buChar char="••"/>
              </a:pPr>
              <a:r>
                <a:rPr lang="el-GR" sz="1500" dirty="0">
                  <a:hlinkClick r:id="rId13" action="ppaction://hlinksldjump"/>
                </a:rPr>
                <a:t>Γιατί θα πρέπει να ενδιαφέρονται οι εργοδότες για το εργασιακό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4" action="ppaction://hlinksldjump"/>
                </a:rPr>
                <a:t>Ως εργοδότης σε μια μικρή επιχείρηση ή οργανισμό</a:t>
              </a:r>
              <a:r>
                <a:rPr lang="en-GB" sz="1500" kern="1200" noProof="0" dirty="0">
                  <a:hlinkClick r:id="rId14" action="ppaction://hlinksldjump"/>
                </a:rPr>
                <a:t>,</a:t>
              </a:r>
              <a:r>
                <a:rPr lang="el-GR" sz="1500" kern="1200" noProof="0" dirty="0">
                  <a:hlinkClick r:id="rId14" action="ppaction://hlinksldjump"/>
                </a:rPr>
                <a:t>τι μπορώ να κάνω για να αποφύγω αυτό το πρόβλημα;</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5" action="ppaction://hlinksldjump"/>
                </a:rPr>
                <a:t>Γιατί δεν πρέπει να αδιαφορείτε για αυτό το πρόβλημα;</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6" action="ppaction://hlinksldjump"/>
                </a:rPr>
                <a:t>Είναι δυνατόν να μετρηθούν οι ψυχοκοινωνικοί κίνδυνοι;</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7" action="ppaction://hlinksldjump"/>
                </a:rPr>
                <a:t>Πώς μπορεί να ξέρει ένας εργοδότης ότι το άγχος συνδέεται με την εργασία και όχι με την προσωπική ζωή;</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8" action="ppaction://hlinksldjump"/>
                </a:rPr>
                <a:t>Είναι ένας εργοδότης υπεύθυνος για την ευεξία των εργαζομένων του;</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9" action="ppaction://hlinksldjump"/>
                </a:rPr>
                <a:t>Το άγχος είναι απλώς ένα πρόσχημα</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4" action="ppaction://hlinksldjump"/>
                </a:rPr>
                <a:t>Είναι πραγματική ασθένεια το άγχος</a:t>
              </a:r>
              <a:r>
                <a:rPr lang="el-GR" sz="1500" dirty="0" smtClean="0"/>
                <a:t>;</a:t>
              </a:r>
            </a:p>
          </p:txBody>
        </p:sp>
      </p:grpSp>
      <p:sp>
        <p:nvSpPr>
          <p:cNvPr id="17"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271519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θα πρέπει να ενδιαφέρονται οι εργοδότες για το εργασιακό άγχος; </a:t>
            </a:r>
          </a:p>
        </p:txBody>
      </p:sp>
      <p:sp>
        <p:nvSpPr>
          <p:cNvPr id="3" name="Content Placeholder 2"/>
          <p:cNvSpPr>
            <a:spLocks noGrp="1"/>
          </p:cNvSpPr>
          <p:nvPr>
            <p:ph sz="half" idx="1"/>
          </p:nvPr>
        </p:nvSpPr>
        <p:spPr/>
        <p:txBody>
          <a:bodyPr/>
          <a:lstStyle/>
          <a:p>
            <a:r>
              <a:rPr lang="el-GR" dirty="0"/>
              <a:t>Η διαχείριση των ψυχοκοινωνικών κινδύνων που μπορούν να προκαλέσουν άγχος αποτελεί νομική υποχρέωση. Επίσης, τα συμπτώματα του άγχους μπορούν να έχουν αρνητικές επιπτώσεις στην απόδοση των εργαζομένων σας. Υπάρχουν πολλά στοιχεία που αποδεικνύουν ότι το άγχος είναι η σπουδαιότερη αιτία για την απουσία από την εργασία λόγω ασθένειας. Μπορεί να σας κοστίσει καλούς εργαζομένους και οι εργαζόμενοί σας μπορεί να μην έχουν κίνητρα για να εργαστούν. Επομένως είναι σημαντικό από επιχειρηματικής πλευράς να ενδιαφέρεστε για την αντιμετώπιση του εργασιακού άγχους.</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512527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Ως εργοδότης σε μια μικρή επιχείρηση ή οργανισμό, τι μπορώ να κάνω για να αποφύγω αυτό το πρόβλημα;</a:t>
            </a:r>
          </a:p>
        </p:txBody>
      </p:sp>
      <p:sp>
        <p:nvSpPr>
          <p:cNvPr id="3" name="Content Placeholder 2"/>
          <p:cNvSpPr>
            <a:spLocks noGrp="1"/>
          </p:cNvSpPr>
          <p:nvPr>
            <p:ph sz="half" idx="1"/>
          </p:nvPr>
        </p:nvSpPr>
        <p:spPr/>
        <p:txBody>
          <a:bodyPr/>
          <a:lstStyle/>
          <a:p>
            <a:r>
              <a:rPr lang="el-GR" dirty="0"/>
              <a:t>Ως πρώτο βήμα, βρείτε κατάλληλους πόρους, όπως τον παρόντα ηλεκτρονικό οδηγό, και προετοιμαστείτε να αντιμετωπίσετε το πρόβλημα. Κατόπιν, συζητήστε με τους εργαζομένους σας και ευαισθητοποιείστε τους, παρέχοντάς τους πληροφορίες σχετικά με το τι είναι το άγχος και τι μπορεί να το προκαλέσει. Ενθαρρύνετέ τους να αναφέρουν τα προβλήματα που έρχονται στην αντίληψή τους, ζητήστε τη βοήθεια τους για να εντοπίσετε τις καταστάσεις εκείνες στην εργασία που φαίνεται ότι αυξάνουν το άγχος και συζητήστε τι μπορείτε να κάνετε μαζί για τη διαχείριση των κινδύνων. Ιδιαίτερα στις μικρές επιχειρήσεις ή οργανισμούς, μερικοί κίνδυνοι όπως η αβεβαιότητα σχετικά με την εργασία στο μέλλον, μπορεί να είναι αναπόφευκτοι και θα πρέπει να βοηθήσετε τους εργαζομένους σας, ώστε να είναι σε θέση να ανταποκρίνονται σε αυτές τις προκλήσεις, έτσι ώστε αυτοί οι κίνδυνοι να παραμένουν προκλήσεις και να μην προκαλούν άγχος. </a:t>
            </a:r>
          </a:p>
          <a:p>
            <a:endParaRPr lang="en-GB" dirty="0"/>
          </a:p>
        </p:txBody>
      </p:sp>
      <p:sp>
        <p:nvSpPr>
          <p:cNvPr id="5" name="Freeform 4"/>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418521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δεν πρέπει να αδιαφορείτε για αυτό το πρόβλημα;</a:t>
            </a:r>
          </a:p>
        </p:txBody>
      </p:sp>
      <p:sp>
        <p:nvSpPr>
          <p:cNvPr id="3" name="Content Placeholder 2"/>
          <p:cNvSpPr>
            <a:spLocks noGrp="1"/>
          </p:cNvSpPr>
          <p:nvPr>
            <p:ph sz="half" idx="1"/>
          </p:nvPr>
        </p:nvSpPr>
        <p:spPr/>
        <p:txBody>
          <a:bodyPr/>
          <a:lstStyle/>
          <a:p>
            <a:r>
              <a:rPr lang="el-GR" dirty="0"/>
              <a:t>Το άγχος μπορεί να είναι αιτία να αρρωστήσουν οι εργαζόμενοί σας ή μπορεί να επιδεινώσει τις επιπτώσεις άλλων ασθενειών. Το να αδιαφορείτε για το άγχος είναι κακό για την υγεία. Μπορεί επίσης να έχει αρνητικές επιπτώσεις στην απόδοση των εργαζομένων. </a:t>
            </a:r>
          </a:p>
          <a:p>
            <a:endParaRPr lang="el-GR" dirty="0"/>
          </a:p>
          <a:p>
            <a:r>
              <a:rPr lang="el-GR" dirty="0"/>
              <a:t>Υπάρχουν πολλά στοιχεία που αποδεικνύουν ότι το άγχος είναι η σπουδαιότερη αιτία για την απουσία από την εργασία λόγω ασθένειας. Μπορεί να σας κοστίσει καλούς εργαζομένους και οι εργαζόμενοί σας μπορεί να μην έχουν κίνητρα για να εργαστούν. Επομένως, εάν αδιαφορείτε για το άγχος, μπορεί να υπάρξουν αρνητικές συνέπειες για την επιχείρησή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227364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Είναι δυνατόν να μετρηθούν οι ψυχοκοινωνικοί κίνδυνοι;</a:t>
            </a:r>
          </a:p>
        </p:txBody>
      </p:sp>
      <p:sp>
        <p:nvSpPr>
          <p:cNvPr id="3" name="Content Placeholder 2"/>
          <p:cNvSpPr>
            <a:spLocks noGrp="1"/>
          </p:cNvSpPr>
          <p:nvPr>
            <p:ph sz="half" idx="1"/>
          </p:nvPr>
        </p:nvSpPr>
        <p:spPr/>
        <p:txBody>
          <a:bodyPr/>
          <a:lstStyle/>
          <a:p>
            <a:r>
              <a:rPr lang="el-GR" dirty="0"/>
              <a:t>Ναι. Όχι με τον ίδιο τρόπο με τον οποίο θα χρησιμοποιούσατε έναν μετρητή θορύβου, αλλά υπάρχουν εργαλεία τα οποία μπορούν να σας βοηθήσουν να εκτιμήσετε την έκταση των ψυχοκοινωνικών κινδύνων ή των επιπτώσεων (όπως του άγχους) που μπορεί να έχουν αυτοί οι κίνδυνοι για τους εργαζομένους σας. Για αυτό το σκοπό μπορεί να αποβεί χρήσιμη η εκτίμηση των κινδύνων.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3098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μπορεί να ξέρει ένας εργοδότης ότι το άγχος συνδέεται με την εργασία και όχι με την προσωπική ζωή;</a:t>
            </a:r>
          </a:p>
        </p:txBody>
      </p:sp>
      <p:sp>
        <p:nvSpPr>
          <p:cNvPr id="3" name="Content Placeholder 2"/>
          <p:cNvSpPr>
            <a:spLocks noGrp="1"/>
          </p:cNvSpPr>
          <p:nvPr>
            <p:ph sz="half" idx="1"/>
          </p:nvPr>
        </p:nvSpPr>
        <p:spPr/>
        <p:txBody>
          <a:bodyPr/>
          <a:lstStyle/>
          <a:p>
            <a:r>
              <a:rPr lang="el-GR" dirty="0"/>
              <a:t>Μερικά άτομα μπορεί να βιώνουν άγχος λόγω προκλήσεων στην προσωπική τους ζωή. Ωστόσο, κατά τον ίδιο τρόπο που δεν μπορείτε να είστε σίγουροι ότι η βαρηκοΐα που οφείλεται σε έκθεση σε υπερβολικό θόρυβο δεν προκλήθηκε από τη μουσική σε κάποιο κλαμπ, ή ότι το πρόβλημα με τη μέση ενός εργαζομένου δεν οφείλεται στην κηπουρική ή στη μετακίνηση επίπλων, δεν μπορείτε να είστε απόλυτα σίγουροι ότι οι ψυχοκοινωνικοί παράγοντες στην εργασία δεν έχουν παίξει ρόλο, εκτός εάν διασφαλίσετε τη διαχείρισή τους. </a:t>
            </a:r>
          </a:p>
          <a:p>
            <a:endParaRPr lang="el-GR" dirty="0"/>
          </a:p>
          <a:p>
            <a:r>
              <a:rPr lang="el-GR" dirty="0"/>
              <a:t>Επιπλέον, εάν το άγχος επηρεάζει την ικανότητα του (της) εργαζομένου(ης) να εκτελεί τα καθήκοντά του (της), τότε πρέπει να προσπαθήσετε να κάνετε κάτι, ακόμα στην περίπτωση που το άγχος δεν έχει προκληθεί από την εργασία. Εάν το κύριο θέμα είναι τα προβλήματα εκτός της εργασίας, ίσως μπορείτε να βοηθήσετε τον (την) εργαζόμενο(η) ώστε να βρει συμβουλευτική ή άλλου είδους υποστήριξη. Εκτός από το ότι με αυτόν τον τρόπο θα βοηθήσετε το συγκεκριμένο άτομο, θα ευεργετηθείτε και εσείς καθώς θα επιστρέψει στην εργασία ένας από τους πολύτιμους εργαζομένους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09584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Είναι ένας εργοδότης υπεύθυνος για την ευεξία των εργαζομένων του;</a:t>
            </a:r>
          </a:p>
        </p:txBody>
      </p:sp>
      <p:sp>
        <p:nvSpPr>
          <p:cNvPr id="3" name="Content Placeholder 2"/>
          <p:cNvSpPr>
            <a:spLocks noGrp="1"/>
          </p:cNvSpPr>
          <p:nvPr>
            <p:ph sz="half" idx="1"/>
          </p:nvPr>
        </p:nvSpPr>
        <p:spPr/>
        <p:txBody>
          <a:bodyPr/>
          <a:lstStyle/>
          <a:p>
            <a:r>
              <a:rPr lang="el-GR" dirty="0"/>
              <a:t>Η ευθύνη για την ευεξία των εργαζομένων είναι καθήκον τόσο του εργοδότη όσο και του εργαζομένου. Ο εργοδότης θα πρέπει να διασφαλίζει ότι οι εργαζόμενοι δεν αρρωσταίνουν λόγω της εργασίας που κάνουν και οι εργαζόμενοι έχουν τη ευθύνη να φροντίζουν την υγεία τους και να αναφέρουν οποιαδήποτε τυχόν προβλήματα στον εργοδότη τους.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18696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είναι απλώς ένα πρόσχημα </a:t>
            </a:r>
          </a:p>
        </p:txBody>
      </p:sp>
      <p:sp>
        <p:nvSpPr>
          <p:cNvPr id="3" name="Content Placeholder 2"/>
          <p:cNvSpPr>
            <a:spLocks noGrp="1"/>
          </p:cNvSpPr>
          <p:nvPr>
            <p:ph sz="half" idx="1"/>
          </p:nvPr>
        </p:nvSpPr>
        <p:spPr/>
        <p:txBody>
          <a:bodyPr/>
          <a:lstStyle/>
          <a:p>
            <a:r>
              <a:rPr lang="el-GR" dirty="0"/>
              <a:t>Υπάρχουν πολλές ασθένειες για τις οποίες δεν υπάρχουν ορατά αποδεικτικά στοιχεία ή που δεν είναι δυνατόν να «επιβεβαιωθούν» μέσω δειγμάτων αίματος ή άλλων μετρήσεων. Το άγχος είναι μία από αυτές. Εάν διαχειρίζεστε αποτελεσματικά τους κινδύνους εργασιακού άγχους, είναι πιθανότερο οι αιτίες του άγχους να μη σχετίζονται με το χώρο εργασίας. Στην περίπτωση αυτή, μήπως ο εργαζόμενος χρειάζεται υποστήριξη σχετικά με κάποιο πρόβλημα που είναι ανεξάρτητο από την εργασία;</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εργοδότες</a:t>
            </a:r>
            <a:r>
              <a:rPr lang="en-GB" sz="1000" b="1" dirty="0">
                <a:hlinkClick r:id="rId2" action="ppaction://hlinksldjump"/>
              </a:rPr>
              <a:t>)’</a:t>
            </a:r>
            <a:endParaRPr lang="en-GB" sz="1000" b="1" dirty="0"/>
          </a:p>
        </p:txBody>
      </p:sp>
    </p:spTree>
    <p:extLst>
      <p:ext uri="{BB962C8B-B14F-4D97-AF65-F5344CB8AC3E}">
        <p14:creationId xmlns:p14="http://schemas.microsoft.com/office/powerpoint/2010/main" xmlns="" val="3233605883"/>
      </p:ext>
    </p:extLst>
  </p:cSld>
  <p:clrMapOvr>
    <a:masterClrMapping/>
  </p:clrMapOvr>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xmlns=""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3471</TotalTime>
  <Words>2210</Words>
  <Application>Microsoft Office PowerPoint</Application>
  <PresentationFormat>Προσαρμογή</PresentationFormat>
  <Paragraphs>99</Paragraphs>
  <Slides>19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EUOSHA Campaign 2018 - wide</vt:lpstr>
      <vt:lpstr>Διαφάνεια 1</vt:lpstr>
      <vt:lpstr>Διαφάνεια 2</vt:lpstr>
      <vt:lpstr>Γιατί θα πρέπει να ενδιαφέρονται οι εργοδότες για το εργασιακό άγχος; </vt:lpstr>
      <vt:lpstr>Ως εργοδότης σε μια μικρή επιχείρηση ή οργανισμό, τι μπορώ να κάνω για να αποφύγω αυτό το πρόβλημα;</vt:lpstr>
      <vt:lpstr>Γιατί δεν πρέπει να αδιαφορείτε για αυτό το πρόβλημα;</vt:lpstr>
      <vt:lpstr>Είναι δυνατόν να μετρηθούν οι ψυχοκοινωνικοί κίνδυνοι;</vt:lpstr>
      <vt:lpstr>Πώς μπορεί να ξέρει ένας εργοδότης ότι το άγχος συνδέεται με την εργασία και όχι με την προσωπική ζωή;</vt:lpstr>
      <vt:lpstr>Είναι ένας εργοδότης υπεύθυνος για την ευεξία των εργαζομένων του;</vt:lpstr>
      <vt:lpstr>Το άγχος είναι απλώς ένα πρόσχημα </vt:lpstr>
      <vt:lpstr>Είναι πραγματική ασθένεια το άγχος;</vt:lpstr>
      <vt:lpstr>Το άγχος προκαλείται από πτυχές της εργασίας που δεν εμπίπτουν στις αρμοδιότητες του εργοδότη</vt:lpstr>
      <vt:lpstr>Η επιχείρηση / οργανισμός δεν είναι συμβουλευτική κλινική. Ο εργοδότης δεν είναι ψυχίατρος</vt:lpstr>
      <vt:lpstr>Οι ίδιοι οι εργοδότες βρίσκονται υπό μεγάλη πίεση. Αγωνίζονται για την επιβίωση της επιχείρησης ή του οργανισμού τους και για να είναι σε θέση να πληρώνουν τους εργαζομένους τους</vt:lpstr>
      <vt:lpstr>Μια εταιρεία δεν έχει τους πόρους για να διαχειριστεί τους ψυχοκοινωνικούς κινδύνους </vt:lpstr>
      <vt:lpstr>«Εάν δεν αντέχετε τη ζέστη, μην μπαίνετε στην κουζίνα»  </vt:lpstr>
      <vt:lpstr>Όλοι χρειαζόμαστε το άγχος για να παραμένουμε σε εγρήγορση / Όλοι χρειαζόμαστε το άγχος σε κάποιο βαθμό / Οι εργαζόμενοι χρειάζονται λίγο άγχος προκειμένου να εργάζονται αποτελεσματικά</vt:lpstr>
      <vt:lpstr>Γιατί πρέπει να ενθαρρύνω τους εργαζομένους να μου μιλήσουν για το άγχος που νιώθουν οι ίδιοι ή κάποιοι άλλοι;</vt:lpstr>
      <vt:lpstr>Τι πρέπει να κάνω, εάν κάποιος εργαζόμενος παραπονεθεί ότι νιώθει αγχωμένος;</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245</cp:revision>
  <cp:lastPrinted>2019-02-25T11:06:14Z</cp:lastPrinted>
  <dcterms:created xsi:type="dcterms:W3CDTF">2019-02-21T09:01:09Z</dcterms:created>
  <dcterms:modified xsi:type="dcterms:W3CDTF">2024-07-31T11:40:59Z</dcterms:modified>
</cp:coreProperties>
</file>